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519" r:id="rId3"/>
    <p:sldId id="257" r:id="rId4"/>
    <p:sldId id="518" r:id="rId5"/>
    <p:sldId id="258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126" autoAdjust="0"/>
  </p:normalViewPr>
  <p:slideViewPr>
    <p:cSldViewPr snapToGrid="0">
      <p:cViewPr varScale="1">
        <p:scale>
          <a:sx n="72" d="100"/>
          <a:sy n="72" d="100"/>
        </p:scale>
        <p:origin x="99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7CE689-7CA7-4900-9405-DE7F9BCB654B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CB4DA2-2BF9-4742-9C0C-D4873F0C3F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0999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CB4DA2-2BF9-4742-9C0C-D4873F0C3F5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6369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BF569-75FD-4919-AED9-C1342A4663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D326CC1-391D-4321-8077-84DB730CAF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AC602D-9ABD-4F3E-A20F-394DDD44B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493B7-2908-4D32-81CB-AA842BA2CF95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A8AB93-0CAE-492C-9963-68D51813F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C75DEF-FA63-49AD-BBE0-3AAEA5A2B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C7997-3893-4ABB-A0B7-9C0C8EB5F2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143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D83DD-3969-4ACD-B431-AC7183D8BF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15EEF4-E7D9-4E07-81C1-9608A66107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6AC40E-729E-4238-A469-2645AB1D6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493B7-2908-4D32-81CB-AA842BA2CF95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A040B8-F83D-4C24-BB31-C6BBCA4AD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93DDB-5234-4440-AEC8-E1A344A2E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C7997-3893-4ABB-A0B7-9C0C8EB5F2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243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D280BF6-0136-40C7-82B9-A0BABC0DBE1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9FEBE80-E661-4E13-B1F3-65D9A44EB7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994A35-D77D-4035-BEA4-8EB82B1C42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493B7-2908-4D32-81CB-AA842BA2CF95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12DF81-DCA6-433F-8CCC-40431A077F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49658E-3E8A-4B58-966E-A186680745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C7997-3893-4ABB-A0B7-9C0C8EB5F2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439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990570-8FFB-46B7-8971-5A23AC42D3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C730A8-7D6E-43DF-9CCE-387E4943E3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AD0560-DB73-4ED6-B7B5-C0A28E321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493B7-2908-4D32-81CB-AA842BA2CF95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534097-DDEB-4DD5-A8F6-53FC6E9B1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1C1449-48EA-44F0-9D56-88F939A6C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C7997-3893-4ABB-A0B7-9C0C8EB5F2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814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566FC2-0571-4E44-BD17-AEB4FC046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B4600A-8356-4138-AD88-91B9B253FD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41101-AC4C-4D3D-896C-4FD9564C2A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493B7-2908-4D32-81CB-AA842BA2CF95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073EE6-E4B9-4C05-8CBA-183EBCA89D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FCCDC8-24D0-455E-ABB7-B602584FE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C7997-3893-4ABB-A0B7-9C0C8EB5F2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697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3256C0-9880-4077-8507-AEA95FACCD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833314-DE4B-48E7-A1EC-452E51AB51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966E38-FD04-4A96-88CB-4574E848F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0902CB-23C6-4F43-B9F5-490589299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493B7-2908-4D32-81CB-AA842BA2CF95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FEAC3A-8566-4CB8-AE60-768DAC54A2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28F6C7-06D1-4F83-9EC0-1290CBF48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C7997-3893-4ABB-A0B7-9C0C8EB5F2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887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098A11-D10A-4743-A593-ED689269A9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82D95C-FE91-4418-BF68-C1051E5421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653F69-075D-4400-80B4-DDCE5EABDF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63B65B6-0E68-4B41-B66B-4C00F0C966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063636-E5A3-4D2F-B884-F9971749AF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8F5ABD8-29BB-4C2C-B98E-94066E51B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493B7-2908-4D32-81CB-AA842BA2CF95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7B87E55-6EAD-40F1-93B5-CE5E1910A1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254BD80-BB66-4922-9613-A4E22B470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C7997-3893-4ABB-A0B7-9C0C8EB5F2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885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0C1566-9EBA-4AAE-A9DC-777F906042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4893DD-44BB-48E9-A51A-3D1DC35C60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493B7-2908-4D32-81CB-AA842BA2CF95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131A3D-9BC7-4FBD-8F85-51EB4CEA4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E32C91-F00F-42F1-8A1D-93AA6C346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C7997-3893-4ABB-A0B7-9C0C8EB5F2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196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226DD53-32A0-421F-9451-23AA90611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493B7-2908-4D32-81CB-AA842BA2CF95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09043B-0CAC-4086-980A-6D008CC459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561202-383C-4006-B4CE-BF85AE884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C7997-3893-4ABB-A0B7-9C0C8EB5F2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473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F79113-A9BF-4555-89C3-15C1F00319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309C5F-98CB-4105-94E2-186059BDB9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F82928-954A-4BE6-BB26-2FDF45778F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9D5C07-D89A-4A99-A7FA-23DFA5D52E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493B7-2908-4D32-81CB-AA842BA2CF95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4F809D-0C36-4D84-873A-E965F965DC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3E3BA5-E1E4-4334-818C-F7914A7AC0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C7997-3893-4ABB-A0B7-9C0C8EB5F2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829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52A73E-21CD-45E7-8D27-E593CA7B0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5E594C1-D288-4E1B-84C4-5A22D3123D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73D361-65F9-455A-83FF-345256F7C8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11CDFE-55CD-4A4C-8071-4F9982679E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493B7-2908-4D32-81CB-AA842BA2CF95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F23E99-C6E6-4969-9902-BCF78AEA2C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513C13-18E5-4472-92B5-3F10A66F8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C7997-3893-4ABB-A0B7-9C0C8EB5F2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791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34E329B-2A8E-4C18-9528-47410AB15F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256A05-D15C-40B9-8DB1-2FD752AE09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EDE1B6-9DBB-401D-9E46-0A623CDD68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F493B7-2908-4D32-81CB-AA842BA2CF95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E4A296-2725-432F-AC36-5359591729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AE1269-AF6B-4389-9A56-742DDC31CC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C7997-3893-4ABB-A0B7-9C0C8EB5F2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585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54C32267-B931-44C9-BAC0-0788CBCDED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68" y="164015"/>
            <a:ext cx="1531717" cy="606006"/>
          </a:xfrm>
          <a:prstGeom prst="rect">
            <a:avLst/>
          </a:prstGeom>
        </p:spPr>
      </p:pic>
      <p:sp>
        <p:nvSpPr>
          <p:cNvPr id="5" name="Text Box 10">
            <a:extLst>
              <a:ext uri="{FF2B5EF4-FFF2-40B4-BE49-F238E27FC236}">
                <a16:creationId xmlns:a16="http://schemas.microsoft.com/office/drawing/2014/main" id="{F90FB7F1-CA1E-49FC-AFDB-D49B2C1C1F13}"/>
              </a:ext>
            </a:extLst>
          </p:cNvPr>
          <p:cNvSpPr txBox="1">
            <a:spLocks noGrp="1" noChangeArrowheads="1"/>
          </p:cNvSpPr>
          <p:nvPr>
            <p:ph type="ctrTitle"/>
          </p:nvPr>
        </p:nvSpPr>
        <p:spPr bwMode="auto">
          <a:xfrm>
            <a:off x="2209801" y="282698"/>
            <a:ext cx="9144000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Geneva" pitchFamily="2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200" dirty="0" err="1">
                <a:solidFill>
                  <a:srgbClr val="FF0000"/>
                </a:solidFill>
              </a:rPr>
              <a:t>Tổng</a:t>
            </a:r>
            <a:r>
              <a:rPr lang="en-US" altLang="en-US" sz="3200" dirty="0">
                <a:solidFill>
                  <a:srgbClr val="FF0000"/>
                </a:solidFill>
              </a:rPr>
              <a:t> </a:t>
            </a:r>
            <a:r>
              <a:rPr lang="en-US" altLang="en-US" sz="3200" dirty="0" err="1">
                <a:solidFill>
                  <a:srgbClr val="FF0000"/>
                </a:solidFill>
              </a:rPr>
              <a:t>quan</a:t>
            </a:r>
            <a:r>
              <a:rPr lang="en-US" altLang="en-US" sz="3200" dirty="0">
                <a:solidFill>
                  <a:srgbClr val="FF0000"/>
                </a:solidFill>
              </a:rPr>
              <a:t> </a:t>
            </a:r>
            <a:r>
              <a:rPr lang="en-US" altLang="en-US" sz="3200" dirty="0" err="1">
                <a:solidFill>
                  <a:srgbClr val="FF0000"/>
                </a:solidFill>
              </a:rPr>
              <a:t>tình</a:t>
            </a:r>
            <a:r>
              <a:rPr lang="en-US" altLang="en-US" sz="3200" dirty="0">
                <a:solidFill>
                  <a:srgbClr val="FF0000"/>
                </a:solidFill>
              </a:rPr>
              <a:t> </a:t>
            </a:r>
            <a:r>
              <a:rPr lang="en-US" altLang="en-US" sz="3200" dirty="0" err="1">
                <a:solidFill>
                  <a:srgbClr val="FF0000"/>
                </a:solidFill>
              </a:rPr>
              <a:t>hình</a:t>
            </a:r>
            <a:r>
              <a:rPr lang="en-US" altLang="en-US" sz="3200" dirty="0">
                <a:solidFill>
                  <a:srgbClr val="FF0000"/>
                </a:solidFill>
              </a:rPr>
              <a:t> </a:t>
            </a:r>
            <a:r>
              <a:rPr lang="en-US" altLang="en-US" sz="3200" dirty="0" err="1">
                <a:solidFill>
                  <a:srgbClr val="FF0000"/>
                </a:solidFill>
              </a:rPr>
              <a:t>hoạt</a:t>
            </a:r>
            <a:r>
              <a:rPr lang="en-US" altLang="en-US" sz="3200" dirty="0">
                <a:solidFill>
                  <a:srgbClr val="FF0000"/>
                </a:solidFill>
              </a:rPr>
              <a:t> </a:t>
            </a:r>
            <a:r>
              <a:rPr lang="en-US" altLang="en-US" sz="3200" dirty="0" err="1">
                <a:solidFill>
                  <a:srgbClr val="FF0000"/>
                </a:solidFill>
              </a:rPr>
              <a:t>động</a:t>
            </a:r>
            <a:r>
              <a:rPr lang="en-US" altLang="en-US" sz="3200" dirty="0">
                <a:solidFill>
                  <a:srgbClr val="FF0000"/>
                </a:solidFill>
              </a:rPr>
              <a:t> PSAV </a:t>
            </a:r>
            <a:r>
              <a:rPr lang="en-US" altLang="en-US" sz="3200" dirty="0" err="1">
                <a:solidFill>
                  <a:srgbClr val="FF0000"/>
                </a:solidFill>
              </a:rPr>
              <a:t>năm</a:t>
            </a:r>
            <a:r>
              <a:rPr lang="en-US" altLang="en-US" sz="3200" dirty="0">
                <a:solidFill>
                  <a:srgbClr val="FF0000"/>
                </a:solidFill>
              </a:rPr>
              <a:t> 2018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2644DC2-19D3-498E-8AEE-F7394933C2DA}"/>
              </a:ext>
            </a:extLst>
          </p:cNvPr>
          <p:cNvSpPr/>
          <p:nvPr/>
        </p:nvSpPr>
        <p:spPr>
          <a:xfrm>
            <a:off x="882316" y="1053249"/>
            <a:ext cx="2951747" cy="1828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07 </a:t>
            </a:r>
            <a:r>
              <a:rPr lang="en-US" sz="2000" dirty="0" err="1">
                <a:solidFill>
                  <a:schemeClr val="tx1"/>
                </a:solidFill>
              </a:rPr>
              <a:t>Nhóm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công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tác</a:t>
            </a:r>
            <a:r>
              <a:rPr lang="en-US" sz="2000" dirty="0">
                <a:solidFill>
                  <a:schemeClr val="tx1"/>
                </a:solidFill>
              </a:rPr>
              <a:t> PPP </a:t>
            </a:r>
            <a:r>
              <a:rPr lang="en-US" sz="2000" dirty="0" err="1">
                <a:solidFill>
                  <a:schemeClr val="tx1"/>
                </a:solidFill>
              </a:rPr>
              <a:t>ngành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hàng</a:t>
            </a:r>
            <a:endParaRPr lang="en-US" sz="2000" dirty="0">
              <a:solidFill>
                <a:schemeClr val="tx1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01 </a:t>
            </a:r>
            <a:r>
              <a:rPr lang="en-US" sz="2000" dirty="0" err="1">
                <a:solidFill>
                  <a:schemeClr val="tx1"/>
                </a:solidFill>
              </a:rPr>
              <a:t>Nhóm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công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tác</a:t>
            </a:r>
            <a:r>
              <a:rPr lang="en-US" sz="2000" dirty="0">
                <a:solidFill>
                  <a:schemeClr val="tx1"/>
                </a:solidFill>
              </a:rPr>
              <a:t> PPP </a:t>
            </a:r>
            <a:r>
              <a:rPr lang="en-US" sz="2000" dirty="0" err="1">
                <a:solidFill>
                  <a:schemeClr val="tx1"/>
                </a:solidFill>
              </a:rPr>
              <a:t>trong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lĩnh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vực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liên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ngành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2C2B51-EFB4-4176-BCF9-02881032D434}"/>
              </a:ext>
            </a:extLst>
          </p:cNvPr>
          <p:cNvSpPr/>
          <p:nvPr/>
        </p:nvSpPr>
        <p:spPr>
          <a:xfrm>
            <a:off x="4828674" y="1022417"/>
            <a:ext cx="2460410" cy="18288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>
                <a:solidFill>
                  <a:schemeClr val="tx1"/>
                </a:solidFill>
              </a:rPr>
              <a:t>Kết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nối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hơn</a:t>
            </a:r>
            <a:r>
              <a:rPr lang="en-US" sz="2000" dirty="0">
                <a:solidFill>
                  <a:schemeClr val="tx1"/>
                </a:solidFill>
              </a:rPr>
              <a:t> 70 </a:t>
            </a:r>
            <a:r>
              <a:rPr lang="en-US" sz="2000" dirty="0" err="1">
                <a:solidFill>
                  <a:schemeClr val="tx1"/>
                </a:solidFill>
              </a:rPr>
              <a:t>tổ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chức</a:t>
            </a:r>
            <a:r>
              <a:rPr lang="en-US" sz="2000" dirty="0">
                <a:solidFill>
                  <a:schemeClr val="tx1"/>
                </a:solidFill>
              </a:rPr>
              <a:t> (</a:t>
            </a:r>
            <a:r>
              <a:rPr lang="en-US" sz="2000" dirty="0" err="1">
                <a:solidFill>
                  <a:schemeClr val="tx1"/>
                </a:solidFill>
              </a:rPr>
              <a:t>công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và</a:t>
            </a:r>
            <a:r>
              <a:rPr lang="en-US" sz="2000" dirty="0">
                <a:solidFill>
                  <a:schemeClr val="tx1"/>
                </a:solidFill>
              </a:rPr>
              <a:t> t</a:t>
            </a:r>
            <a:r>
              <a:rPr lang="vi-VN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ư</a:t>
            </a:r>
            <a:r>
              <a:rPr lang="en-US" sz="2000" dirty="0">
                <a:solidFill>
                  <a:schemeClr val="tx1"/>
                </a:solidFill>
              </a:rPr>
              <a:t>)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CCE346E-07AA-4BA4-9640-0556E189DCF6}"/>
              </a:ext>
            </a:extLst>
          </p:cNvPr>
          <p:cNvSpPr/>
          <p:nvPr/>
        </p:nvSpPr>
        <p:spPr>
          <a:xfrm>
            <a:off x="8644573" y="1022417"/>
            <a:ext cx="2460410" cy="1828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>
                <a:solidFill>
                  <a:schemeClr val="tx1"/>
                </a:solidFill>
              </a:rPr>
              <a:t>Bổ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nhiệm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Phó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Đồng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trưởng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nhóm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khối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tư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646B43BA-2B5F-44D1-A860-CEFE9A2408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0778" y="3178903"/>
            <a:ext cx="9144000" cy="1655762"/>
          </a:xfrm>
        </p:spPr>
        <p:txBody>
          <a:bodyPr>
            <a:noAutofit/>
          </a:bodyPr>
          <a:lstStyle/>
          <a:p>
            <a:pPr algn="l"/>
            <a:r>
              <a:rPr lang="en-US" sz="2000" b="1" dirty="0" err="1"/>
              <a:t>Kết</a:t>
            </a:r>
            <a:r>
              <a:rPr lang="en-US" sz="2000" b="1" dirty="0"/>
              <a:t> </a:t>
            </a:r>
            <a:r>
              <a:rPr lang="en-US" sz="2000" b="1" dirty="0" err="1"/>
              <a:t>quả</a:t>
            </a:r>
            <a:r>
              <a:rPr lang="en-US" sz="2000" b="1" dirty="0"/>
              <a:t> </a:t>
            </a:r>
            <a:r>
              <a:rPr lang="en-US" sz="2000" b="1" dirty="0" err="1"/>
              <a:t>đạt</a:t>
            </a:r>
            <a:r>
              <a:rPr lang="en-US" sz="2000" b="1" dirty="0"/>
              <a:t> </a:t>
            </a:r>
            <a:r>
              <a:rPr lang="en-US" sz="2000" b="1" dirty="0" err="1"/>
              <a:t>được</a:t>
            </a:r>
            <a:r>
              <a:rPr lang="en-US" sz="2000" b="1" dirty="0"/>
              <a:t> </a:t>
            </a:r>
            <a:r>
              <a:rPr lang="en-US" sz="2000" b="1" dirty="0" err="1"/>
              <a:t>của</a:t>
            </a:r>
            <a:r>
              <a:rPr lang="en-US" sz="2000" b="1" dirty="0"/>
              <a:t> </a:t>
            </a:r>
            <a:r>
              <a:rPr lang="en-US" sz="2000" b="1" dirty="0" err="1"/>
              <a:t>các</a:t>
            </a:r>
            <a:r>
              <a:rPr lang="en-US" sz="2000" b="1" dirty="0"/>
              <a:t> </a:t>
            </a:r>
            <a:r>
              <a:rPr lang="en-US" sz="2000" b="1" dirty="0" err="1"/>
              <a:t>Nhóm</a:t>
            </a:r>
            <a:r>
              <a:rPr lang="en-US" sz="2000" b="1" dirty="0"/>
              <a:t> </a:t>
            </a:r>
            <a:r>
              <a:rPr lang="en-US" sz="2000" b="1" dirty="0" err="1"/>
              <a:t>công</a:t>
            </a:r>
            <a:r>
              <a:rPr lang="en-US" sz="2000" b="1" dirty="0"/>
              <a:t> </a:t>
            </a:r>
            <a:r>
              <a:rPr lang="en-US" sz="2000" b="1" dirty="0" err="1"/>
              <a:t>tác</a:t>
            </a:r>
            <a:r>
              <a:rPr lang="en-US" sz="2000" b="1" dirty="0"/>
              <a:t> PPP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(</a:t>
            </a:r>
            <a:r>
              <a:rPr lang="en-US" sz="2000" dirty="0" err="1"/>
              <a:t>Cà</a:t>
            </a:r>
            <a:r>
              <a:rPr lang="en-US" sz="2000" dirty="0"/>
              <a:t> </a:t>
            </a:r>
            <a:r>
              <a:rPr lang="en-US" sz="2000" dirty="0" err="1"/>
              <a:t>phê</a:t>
            </a:r>
            <a:r>
              <a:rPr lang="en-US" sz="2000" dirty="0"/>
              <a:t>): </a:t>
            </a:r>
            <a:r>
              <a:rPr lang="en-US" sz="2000" dirty="0" err="1"/>
              <a:t>Điều</a:t>
            </a:r>
            <a:r>
              <a:rPr lang="en-US" sz="2000" dirty="0"/>
              <a:t> </a:t>
            </a:r>
            <a:r>
              <a:rPr lang="en-US" sz="2000" dirty="0" err="1"/>
              <a:t>chỉnh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</a:t>
            </a:r>
            <a:r>
              <a:rPr lang="en-US" sz="2000" dirty="0" err="1"/>
              <a:t>cập</a:t>
            </a:r>
            <a:r>
              <a:rPr lang="en-US" sz="2000" dirty="0"/>
              <a:t> </a:t>
            </a:r>
            <a:r>
              <a:rPr lang="en-US" sz="2000" dirty="0" err="1"/>
              <a:t>nhật</a:t>
            </a:r>
            <a:r>
              <a:rPr lang="en-US" sz="2000" dirty="0"/>
              <a:t> </a:t>
            </a:r>
            <a:r>
              <a:rPr lang="en-US" sz="2000" dirty="0" err="1"/>
              <a:t>tài</a:t>
            </a:r>
            <a:r>
              <a:rPr lang="en-US" sz="2000" dirty="0"/>
              <a:t> </a:t>
            </a:r>
            <a:r>
              <a:rPr lang="en-US" sz="2000" dirty="0" err="1"/>
              <a:t>liệu</a:t>
            </a:r>
            <a:r>
              <a:rPr lang="en-US" sz="2000" dirty="0"/>
              <a:t> NSC, </a:t>
            </a:r>
            <a:r>
              <a:rPr lang="en-US" sz="2000" dirty="0" err="1"/>
              <a:t>ứng</a:t>
            </a:r>
            <a:r>
              <a:rPr lang="en-US" sz="2000" dirty="0"/>
              <a:t> </a:t>
            </a:r>
            <a:r>
              <a:rPr lang="en-US" sz="2000" dirty="0" err="1"/>
              <a:t>dụng</a:t>
            </a:r>
            <a:r>
              <a:rPr lang="en-US" sz="2000" dirty="0"/>
              <a:t> </a:t>
            </a:r>
            <a:r>
              <a:rPr lang="en-US" sz="2000" dirty="0" err="1"/>
              <a:t>phần</a:t>
            </a:r>
            <a:r>
              <a:rPr lang="en-US" sz="2000" dirty="0"/>
              <a:t> </a:t>
            </a:r>
            <a:r>
              <a:rPr lang="en-US" sz="2000" dirty="0" err="1"/>
              <a:t>mềm</a:t>
            </a:r>
            <a:r>
              <a:rPr lang="en-US" sz="2000" dirty="0"/>
              <a:t> </a:t>
            </a:r>
            <a:r>
              <a:rPr lang="en-US" sz="2000" dirty="0" err="1"/>
              <a:t>truy</a:t>
            </a:r>
            <a:r>
              <a:rPr lang="en-US" sz="2000" dirty="0"/>
              <a:t> </a:t>
            </a:r>
            <a:r>
              <a:rPr lang="en-US" sz="2000" dirty="0" err="1"/>
              <a:t>xuất</a:t>
            </a:r>
            <a:r>
              <a:rPr lang="en-US" sz="2000" dirty="0"/>
              <a:t>, chia </a:t>
            </a:r>
            <a:r>
              <a:rPr lang="en-US" sz="2000" dirty="0" err="1"/>
              <a:t>sẻ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</a:t>
            </a:r>
            <a:r>
              <a:rPr lang="en-US" sz="2000" dirty="0" err="1"/>
              <a:t>học</a:t>
            </a:r>
            <a:r>
              <a:rPr lang="en-US" sz="2000" dirty="0"/>
              <a:t> </a:t>
            </a:r>
            <a:r>
              <a:rPr lang="en-US" sz="2000" dirty="0" err="1"/>
              <a:t>tập</a:t>
            </a:r>
            <a:r>
              <a:rPr lang="en-US" sz="2000" dirty="0"/>
              <a:t> </a:t>
            </a:r>
            <a:r>
              <a:rPr lang="en-US" sz="2000" dirty="0" err="1"/>
              <a:t>kinh</a:t>
            </a:r>
            <a:r>
              <a:rPr lang="en-US" sz="2000" dirty="0"/>
              <a:t> </a:t>
            </a:r>
            <a:r>
              <a:rPr lang="en-US" sz="2000" dirty="0" err="1"/>
              <a:t>nghiệp</a:t>
            </a:r>
            <a:r>
              <a:rPr lang="en-US" sz="2000" dirty="0"/>
              <a:t>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(</a:t>
            </a:r>
            <a:r>
              <a:rPr lang="en-US" sz="2000" dirty="0" err="1"/>
              <a:t>Chè</a:t>
            </a:r>
            <a:r>
              <a:rPr lang="en-US" sz="2000" dirty="0"/>
              <a:t>): </a:t>
            </a:r>
            <a:r>
              <a:rPr lang="en-US" sz="2000" dirty="0" err="1"/>
              <a:t>Hoàn</a:t>
            </a:r>
            <a:r>
              <a:rPr lang="en-US" sz="2000" dirty="0"/>
              <a:t> </a:t>
            </a:r>
            <a:r>
              <a:rPr lang="en-US" sz="2000" dirty="0" err="1"/>
              <a:t>thiện</a:t>
            </a:r>
            <a:r>
              <a:rPr lang="en-US" sz="2000" dirty="0"/>
              <a:t> </a:t>
            </a:r>
            <a:r>
              <a:rPr lang="en-US" sz="2000" dirty="0" err="1"/>
              <a:t>tài</a:t>
            </a:r>
            <a:r>
              <a:rPr lang="en-US" sz="2000" dirty="0"/>
              <a:t> </a:t>
            </a:r>
            <a:r>
              <a:rPr lang="en-US" sz="2000" dirty="0" err="1"/>
              <a:t>liệu</a:t>
            </a:r>
            <a:r>
              <a:rPr lang="en-US" sz="2000" dirty="0"/>
              <a:t> NSC </a:t>
            </a:r>
            <a:r>
              <a:rPr lang="en-US" sz="2000" dirty="0" err="1"/>
              <a:t>cho</a:t>
            </a:r>
            <a:r>
              <a:rPr lang="en-US" sz="2000" dirty="0"/>
              <a:t> </a:t>
            </a:r>
            <a:r>
              <a:rPr lang="en-US" sz="2000" dirty="0" err="1"/>
              <a:t>chè</a:t>
            </a:r>
            <a:r>
              <a:rPr lang="en-US" sz="2000" dirty="0"/>
              <a:t>, </a:t>
            </a:r>
            <a:r>
              <a:rPr lang="en-US" sz="2000" dirty="0" err="1"/>
              <a:t>hoàn</a:t>
            </a:r>
            <a:r>
              <a:rPr lang="en-US" sz="2000" dirty="0"/>
              <a:t> </a:t>
            </a:r>
            <a:r>
              <a:rPr lang="en-US" sz="2000" dirty="0" err="1"/>
              <a:t>thành</a:t>
            </a:r>
            <a:r>
              <a:rPr lang="en-US" sz="2000" dirty="0"/>
              <a:t> </a:t>
            </a:r>
            <a:r>
              <a:rPr lang="en-US" sz="2000" dirty="0" err="1"/>
              <a:t>dự</a:t>
            </a:r>
            <a:r>
              <a:rPr lang="en-US" sz="2000" dirty="0"/>
              <a:t> </a:t>
            </a:r>
            <a:r>
              <a:rPr lang="en-US" sz="2000" dirty="0" err="1"/>
              <a:t>án</a:t>
            </a:r>
            <a:r>
              <a:rPr lang="en-US" sz="2000" dirty="0"/>
              <a:t> </a:t>
            </a:r>
            <a:r>
              <a:rPr lang="en-US" sz="2000" dirty="0" err="1"/>
              <a:t>thực</a:t>
            </a:r>
            <a:r>
              <a:rPr lang="en-US" sz="2000" dirty="0"/>
              <a:t> </a:t>
            </a:r>
            <a:r>
              <a:rPr lang="en-US" sz="2000" dirty="0" err="1"/>
              <a:t>địa</a:t>
            </a:r>
            <a:r>
              <a:rPr lang="en-US" sz="2000" dirty="0"/>
              <a:t> </a:t>
            </a:r>
            <a:r>
              <a:rPr lang="en-US" sz="2000" dirty="0" err="1"/>
              <a:t>chè</a:t>
            </a:r>
            <a:r>
              <a:rPr lang="en-US" sz="2000" dirty="0"/>
              <a:t> </a:t>
            </a:r>
            <a:r>
              <a:rPr lang="en-US" sz="2000" dirty="0" err="1"/>
              <a:t>bền</a:t>
            </a:r>
            <a:r>
              <a:rPr lang="en-US" sz="2000" dirty="0"/>
              <a:t> </a:t>
            </a:r>
            <a:r>
              <a:rPr lang="en-US" sz="2000" dirty="0" err="1"/>
              <a:t>vững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</a:t>
            </a:r>
            <a:r>
              <a:rPr lang="en-US" sz="2000" dirty="0" err="1"/>
              <a:t>thiết</a:t>
            </a:r>
            <a:r>
              <a:rPr lang="en-US" sz="2000" dirty="0"/>
              <a:t> </a:t>
            </a:r>
            <a:r>
              <a:rPr lang="en-US" sz="2000" dirty="0" err="1"/>
              <a:t>kế</a:t>
            </a:r>
            <a:r>
              <a:rPr lang="en-US" sz="2000" dirty="0"/>
              <a:t> </a:t>
            </a:r>
            <a:r>
              <a:rPr lang="en-US" sz="2000" dirty="0" err="1"/>
              <a:t>dự</a:t>
            </a:r>
            <a:r>
              <a:rPr lang="en-US" sz="2000" dirty="0"/>
              <a:t> </a:t>
            </a:r>
            <a:r>
              <a:rPr lang="en-US" sz="2000" dirty="0" err="1"/>
              <a:t>án</a:t>
            </a:r>
            <a:r>
              <a:rPr lang="en-US" sz="2000" dirty="0"/>
              <a:t> </a:t>
            </a:r>
            <a:r>
              <a:rPr lang="en-US" sz="2000" dirty="0" err="1"/>
              <a:t>thực</a:t>
            </a:r>
            <a:r>
              <a:rPr lang="en-US" sz="2000" dirty="0"/>
              <a:t> </a:t>
            </a:r>
            <a:r>
              <a:rPr lang="en-US" sz="2000" dirty="0" err="1"/>
              <a:t>địa</a:t>
            </a:r>
            <a:r>
              <a:rPr lang="en-US" sz="2000" dirty="0"/>
              <a:t> </a:t>
            </a:r>
            <a:r>
              <a:rPr lang="en-US" sz="2000" dirty="0" err="1"/>
              <a:t>pha</a:t>
            </a:r>
            <a:r>
              <a:rPr lang="en-US" sz="2000" dirty="0"/>
              <a:t> </a:t>
            </a:r>
            <a:r>
              <a:rPr lang="en-US" sz="2000" dirty="0" err="1"/>
              <a:t>tiếp</a:t>
            </a:r>
            <a:r>
              <a:rPr lang="en-US" sz="2000" dirty="0"/>
              <a:t> </a:t>
            </a:r>
            <a:r>
              <a:rPr lang="en-US" sz="2000" dirty="0" err="1"/>
              <a:t>theo.</a:t>
            </a:r>
            <a:endParaRPr lang="en-US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(</a:t>
            </a:r>
            <a:r>
              <a:rPr lang="en-US" sz="2000" dirty="0" err="1"/>
              <a:t>Hồ</a:t>
            </a:r>
            <a:r>
              <a:rPr lang="en-US" sz="2000" dirty="0"/>
              <a:t> </a:t>
            </a:r>
            <a:r>
              <a:rPr lang="en-US" sz="2000" dirty="0" err="1"/>
              <a:t>tiêu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</a:t>
            </a:r>
            <a:r>
              <a:rPr lang="en-US" sz="2000" dirty="0" err="1"/>
              <a:t>gia</a:t>
            </a:r>
            <a:r>
              <a:rPr lang="en-US" sz="2000" dirty="0"/>
              <a:t> </a:t>
            </a:r>
            <a:r>
              <a:rPr lang="en-US" sz="2000" dirty="0" err="1"/>
              <a:t>vị</a:t>
            </a:r>
            <a:r>
              <a:rPr lang="en-US" sz="2000" dirty="0"/>
              <a:t>): </a:t>
            </a:r>
            <a:r>
              <a:rPr lang="en-US" sz="2000" dirty="0" err="1"/>
              <a:t>Hoàn</a:t>
            </a:r>
            <a:r>
              <a:rPr lang="en-US" sz="2000" dirty="0"/>
              <a:t> </a:t>
            </a:r>
            <a:r>
              <a:rPr lang="en-US" sz="2000" dirty="0" err="1"/>
              <a:t>thiện</a:t>
            </a:r>
            <a:r>
              <a:rPr lang="en-US" sz="2000" dirty="0"/>
              <a:t> </a:t>
            </a:r>
            <a:r>
              <a:rPr lang="en-US" sz="2000" dirty="0" err="1"/>
              <a:t>tài</a:t>
            </a:r>
            <a:r>
              <a:rPr lang="en-US" sz="2000" dirty="0"/>
              <a:t> </a:t>
            </a:r>
            <a:r>
              <a:rPr lang="en-US" sz="2000" dirty="0" err="1"/>
              <a:t>liệu</a:t>
            </a:r>
            <a:r>
              <a:rPr lang="en-US" sz="2000" dirty="0"/>
              <a:t> NSC </a:t>
            </a:r>
            <a:r>
              <a:rPr lang="en-US" sz="2000" dirty="0" err="1"/>
              <a:t>cho</a:t>
            </a:r>
            <a:r>
              <a:rPr lang="en-US" sz="2000" dirty="0"/>
              <a:t> </a:t>
            </a:r>
            <a:r>
              <a:rPr lang="en-US" sz="2000" dirty="0" err="1"/>
              <a:t>tiêu</a:t>
            </a:r>
            <a:r>
              <a:rPr lang="en-US" sz="2000" dirty="0"/>
              <a:t>, </a:t>
            </a:r>
            <a:r>
              <a:rPr lang="en-US" sz="2000" dirty="0" err="1"/>
              <a:t>tham</a:t>
            </a:r>
            <a:r>
              <a:rPr lang="en-US" sz="2000" dirty="0"/>
              <a:t> </a:t>
            </a:r>
            <a:r>
              <a:rPr lang="en-US" sz="2000" dirty="0" err="1"/>
              <a:t>vấn</a:t>
            </a:r>
            <a:r>
              <a:rPr lang="en-US" sz="2000" dirty="0"/>
              <a:t> </a:t>
            </a:r>
            <a:r>
              <a:rPr lang="en-US" sz="2000" dirty="0" err="1"/>
              <a:t>việc</a:t>
            </a:r>
            <a:r>
              <a:rPr lang="en-US" sz="2000" dirty="0"/>
              <a:t> </a:t>
            </a:r>
            <a:r>
              <a:rPr lang="en-US" sz="2000" dirty="0" err="1"/>
              <a:t>thành</a:t>
            </a:r>
            <a:r>
              <a:rPr lang="en-US" sz="2000" dirty="0"/>
              <a:t> </a:t>
            </a:r>
            <a:r>
              <a:rPr lang="en-US" sz="2000" dirty="0" err="1"/>
              <a:t>lập</a:t>
            </a:r>
            <a:r>
              <a:rPr lang="en-US" sz="2000" dirty="0"/>
              <a:t> Ban </a:t>
            </a:r>
            <a:r>
              <a:rPr lang="en-US" sz="2000" dirty="0" err="1"/>
              <a:t>điều</a:t>
            </a:r>
            <a:r>
              <a:rPr lang="en-US" sz="2000" dirty="0"/>
              <a:t> </a:t>
            </a:r>
            <a:r>
              <a:rPr lang="en-US" sz="2000" dirty="0" err="1"/>
              <a:t>phối</a:t>
            </a:r>
            <a:r>
              <a:rPr lang="en-US" sz="2000" dirty="0"/>
              <a:t> </a:t>
            </a:r>
            <a:r>
              <a:rPr lang="en-US" sz="2000" dirty="0" err="1"/>
              <a:t>ngành</a:t>
            </a:r>
            <a:r>
              <a:rPr lang="en-US" sz="2000" dirty="0"/>
              <a:t> </a:t>
            </a:r>
            <a:r>
              <a:rPr lang="en-US" sz="2000" dirty="0" err="1"/>
              <a:t>hàng</a:t>
            </a:r>
            <a:r>
              <a:rPr lang="en-US" sz="2000" dirty="0"/>
              <a:t> </a:t>
            </a:r>
            <a:r>
              <a:rPr lang="en-US" sz="2000" dirty="0" err="1"/>
              <a:t>hồ</a:t>
            </a:r>
            <a:r>
              <a:rPr lang="en-US" sz="2000" dirty="0"/>
              <a:t> </a:t>
            </a:r>
            <a:r>
              <a:rPr lang="en-US" sz="2000" dirty="0" err="1"/>
              <a:t>tiêu</a:t>
            </a:r>
            <a:r>
              <a:rPr lang="en-US" sz="2000" dirty="0"/>
              <a:t> (VPCB), </a:t>
            </a:r>
            <a:r>
              <a:rPr lang="en-US" sz="2000" dirty="0" err="1"/>
              <a:t>và</a:t>
            </a:r>
            <a:r>
              <a:rPr lang="en-US" sz="2000" dirty="0"/>
              <a:t> </a:t>
            </a:r>
            <a:r>
              <a:rPr lang="en-US" sz="2000" dirty="0" err="1"/>
              <a:t>triển</a:t>
            </a:r>
            <a:r>
              <a:rPr lang="en-US" sz="2000" dirty="0"/>
              <a:t> </a:t>
            </a:r>
            <a:r>
              <a:rPr lang="en-US" sz="2000" dirty="0" err="1"/>
              <a:t>khai</a:t>
            </a:r>
            <a:r>
              <a:rPr lang="en-US" sz="2000" dirty="0"/>
              <a:t> </a:t>
            </a:r>
            <a:r>
              <a:rPr lang="en-US" sz="2000" dirty="0" err="1"/>
              <a:t>các</a:t>
            </a:r>
            <a:r>
              <a:rPr lang="en-US" sz="2000" dirty="0"/>
              <a:t> </a:t>
            </a:r>
            <a:r>
              <a:rPr lang="en-US" sz="2000" dirty="0" err="1"/>
              <a:t>dự</a:t>
            </a:r>
            <a:r>
              <a:rPr lang="en-US" sz="2000" dirty="0"/>
              <a:t> </a:t>
            </a:r>
            <a:r>
              <a:rPr lang="en-US" sz="2000" dirty="0" err="1"/>
              <a:t>án</a:t>
            </a:r>
            <a:r>
              <a:rPr lang="en-US" sz="2000" dirty="0"/>
              <a:t> </a:t>
            </a:r>
            <a:r>
              <a:rPr lang="en-US" sz="2000" dirty="0" err="1"/>
              <a:t>thực</a:t>
            </a:r>
            <a:r>
              <a:rPr lang="en-US" sz="2000" dirty="0"/>
              <a:t> </a:t>
            </a:r>
            <a:r>
              <a:rPr lang="en-US" sz="2000" dirty="0" err="1"/>
              <a:t>địa</a:t>
            </a:r>
            <a:endParaRPr lang="en-US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(</a:t>
            </a:r>
            <a:r>
              <a:rPr lang="en-US" sz="2000" dirty="0" err="1"/>
              <a:t>Thủy</a:t>
            </a:r>
            <a:r>
              <a:rPr lang="en-US" sz="2000" dirty="0"/>
              <a:t> </a:t>
            </a:r>
            <a:r>
              <a:rPr lang="en-US" sz="2000" dirty="0" err="1"/>
              <a:t>sản</a:t>
            </a:r>
            <a:r>
              <a:rPr lang="en-US" sz="2000" dirty="0"/>
              <a:t>): </a:t>
            </a:r>
            <a:r>
              <a:rPr lang="en-US" sz="2000" dirty="0" err="1"/>
              <a:t>Khởi</a:t>
            </a:r>
            <a:r>
              <a:rPr lang="en-US" sz="2000" dirty="0"/>
              <a:t> </a:t>
            </a:r>
            <a:r>
              <a:rPr lang="en-US" sz="2000" dirty="0" err="1"/>
              <a:t>động</a:t>
            </a:r>
            <a:r>
              <a:rPr lang="en-US" sz="2000" dirty="0"/>
              <a:t> </a:t>
            </a:r>
            <a:r>
              <a:rPr lang="en-US" sz="2000" dirty="0" err="1"/>
              <a:t>dự</a:t>
            </a:r>
            <a:r>
              <a:rPr lang="en-US" sz="2000" dirty="0"/>
              <a:t> </a:t>
            </a:r>
            <a:r>
              <a:rPr lang="en-US" sz="2000" dirty="0" err="1"/>
              <a:t>án</a:t>
            </a:r>
            <a:r>
              <a:rPr lang="en-US" sz="2000" dirty="0"/>
              <a:t> </a:t>
            </a:r>
            <a:r>
              <a:rPr lang="en-US" sz="2000" dirty="0" err="1"/>
              <a:t>thực</a:t>
            </a:r>
            <a:r>
              <a:rPr lang="en-US" sz="2000" dirty="0"/>
              <a:t> </a:t>
            </a:r>
            <a:r>
              <a:rPr lang="en-US" sz="2000" dirty="0" err="1"/>
              <a:t>địa</a:t>
            </a:r>
            <a:endParaRPr lang="en-US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(</a:t>
            </a:r>
            <a:r>
              <a:rPr lang="en-US" sz="2000" dirty="0" err="1"/>
              <a:t>Hóa</a:t>
            </a:r>
            <a:r>
              <a:rPr lang="en-US" sz="2000" dirty="0"/>
              <a:t> </a:t>
            </a:r>
            <a:r>
              <a:rPr lang="en-US" sz="2000" dirty="0" err="1"/>
              <a:t>chất</a:t>
            </a:r>
            <a:r>
              <a:rPr lang="en-US" sz="2000" dirty="0"/>
              <a:t> </a:t>
            </a:r>
            <a:r>
              <a:rPr lang="en-US" sz="2000" dirty="0" err="1"/>
              <a:t>nông</a:t>
            </a:r>
            <a:r>
              <a:rPr lang="en-US" sz="2000" dirty="0"/>
              <a:t> </a:t>
            </a:r>
            <a:r>
              <a:rPr lang="en-US" sz="2000" dirty="0" err="1"/>
              <a:t>nghiệp</a:t>
            </a:r>
            <a:r>
              <a:rPr lang="en-US" sz="2000" dirty="0"/>
              <a:t>): </a:t>
            </a:r>
            <a:r>
              <a:rPr lang="en-US" sz="2000" dirty="0" err="1"/>
              <a:t>Sự</a:t>
            </a:r>
            <a:r>
              <a:rPr lang="en-US" sz="2000" dirty="0"/>
              <a:t> </a:t>
            </a:r>
            <a:r>
              <a:rPr lang="en-US" sz="2000" dirty="0" err="1"/>
              <a:t>kiện</a:t>
            </a:r>
            <a:r>
              <a:rPr lang="en-US" sz="2000" dirty="0"/>
              <a:t> </a:t>
            </a:r>
            <a:r>
              <a:rPr lang="en-US" sz="2000" dirty="0" err="1"/>
              <a:t>đối</a:t>
            </a:r>
            <a:r>
              <a:rPr lang="en-US" sz="2000" dirty="0"/>
              <a:t> </a:t>
            </a:r>
            <a:r>
              <a:rPr lang="en-US" sz="2000" dirty="0" err="1"/>
              <a:t>thoại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</a:t>
            </a:r>
            <a:r>
              <a:rPr lang="en-US" sz="2000" dirty="0" err="1"/>
              <a:t>dự</a:t>
            </a:r>
            <a:r>
              <a:rPr lang="en-US" sz="2000" dirty="0"/>
              <a:t> </a:t>
            </a:r>
            <a:r>
              <a:rPr lang="en-US" sz="2000" dirty="0" err="1"/>
              <a:t>án</a:t>
            </a:r>
            <a:r>
              <a:rPr lang="en-US" sz="2000" dirty="0"/>
              <a:t> </a:t>
            </a:r>
            <a:r>
              <a:rPr lang="en-US" sz="2000" dirty="0" err="1"/>
              <a:t>thực</a:t>
            </a:r>
            <a:r>
              <a:rPr lang="en-US" sz="2000" dirty="0"/>
              <a:t> </a:t>
            </a:r>
            <a:r>
              <a:rPr lang="en-US" sz="2000" dirty="0" err="1"/>
              <a:t>địa</a:t>
            </a:r>
            <a:endParaRPr lang="en-US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(</a:t>
            </a:r>
            <a:r>
              <a:rPr lang="en-US" sz="2000" dirty="0" err="1"/>
              <a:t>Gạo</a:t>
            </a:r>
            <a:r>
              <a:rPr lang="en-US" sz="2000" dirty="0"/>
              <a:t>) </a:t>
            </a:r>
            <a:r>
              <a:rPr lang="en-US" sz="2000" dirty="0" err="1"/>
              <a:t>và</a:t>
            </a:r>
            <a:r>
              <a:rPr lang="en-US" sz="2000" dirty="0"/>
              <a:t> (Rau </a:t>
            </a:r>
            <a:r>
              <a:rPr lang="en-US" sz="2000" dirty="0" err="1"/>
              <a:t>quả</a:t>
            </a:r>
            <a:r>
              <a:rPr lang="en-US" sz="2000" dirty="0"/>
              <a:t>): </a:t>
            </a:r>
            <a:r>
              <a:rPr lang="en-US" sz="2000" dirty="0" err="1"/>
              <a:t>Xây</a:t>
            </a:r>
            <a:r>
              <a:rPr lang="en-US" sz="2000" dirty="0"/>
              <a:t> </a:t>
            </a:r>
            <a:r>
              <a:rPr lang="en-US" sz="2000" dirty="0" err="1"/>
              <a:t>dựng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</a:t>
            </a:r>
            <a:r>
              <a:rPr lang="en-US" sz="2000" dirty="0" err="1"/>
              <a:t>điều</a:t>
            </a:r>
            <a:r>
              <a:rPr lang="en-US" sz="2000" dirty="0"/>
              <a:t> </a:t>
            </a:r>
            <a:r>
              <a:rPr lang="en-US" sz="2000" dirty="0" err="1"/>
              <a:t>chỉnh</a:t>
            </a:r>
            <a:r>
              <a:rPr lang="en-US" sz="2000" dirty="0"/>
              <a:t> </a:t>
            </a:r>
            <a:r>
              <a:rPr lang="en-US" sz="2000" dirty="0" err="1"/>
              <a:t>kế</a:t>
            </a:r>
            <a:r>
              <a:rPr lang="en-US" sz="2000" dirty="0"/>
              <a:t> </a:t>
            </a:r>
            <a:r>
              <a:rPr lang="en-US" sz="2000" dirty="0" err="1"/>
              <a:t>hoạch</a:t>
            </a:r>
            <a:r>
              <a:rPr lang="en-US" sz="2000" dirty="0"/>
              <a:t> </a:t>
            </a:r>
            <a:r>
              <a:rPr lang="en-US" sz="2000" dirty="0" err="1"/>
              <a:t>hoạt</a:t>
            </a:r>
            <a:r>
              <a:rPr lang="en-US" sz="2000" dirty="0"/>
              <a:t> </a:t>
            </a:r>
            <a:r>
              <a:rPr lang="en-US" sz="2000" dirty="0" err="1"/>
              <a:t>động</a:t>
            </a:r>
            <a:endParaRPr lang="en-US" sz="2000" dirty="0"/>
          </a:p>
          <a:p>
            <a:pPr algn="l"/>
            <a:endParaRPr lang="en-US" sz="2000" dirty="0"/>
          </a:p>
          <a:p>
            <a:pPr algn="l"/>
            <a:r>
              <a:rPr lang="en-US" sz="2000" dirty="0"/>
              <a:t> </a:t>
            </a:r>
          </a:p>
          <a:p>
            <a:pPr algn="l"/>
            <a:endParaRPr lang="en-US" sz="2000" dirty="0"/>
          </a:p>
          <a:p>
            <a:pPr marL="342900" indent="-342900" algn="l">
              <a:buFontTx/>
              <a:buChar char="-"/>
            </a:pPr>
            <a:endParaRPr lang="en-US" sz="2000" b="1" dirty="0"/>
          </a:p>
          <a:p>
            <a:pPr algn="l"/>
            <a:endParaRPr lang="en-US" sz="2000" dirty="0"/>
          </a:p>
          <a:p>
            <a:pPr algn="l"/>
            <a:endParaRPr lang="en-US" sz="2000" dirty="0"/>
          </a:p>
          <a:p>
            <a:pPr algn="l"/>
            <a:endParaRPr lang="en-US" sz="2000" dirty="0"/>
          </a:p>
          <a:p>
            <a:pPr algn="l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67865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54C32267-B931-44C9-BAC0-0788CBCDED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68" y="164015"/>
            <a:ext cx="1531717" cy="606006"/>
          </a:xfrm>
          <a:prstGeom prst="rect">
            <a:avLst/>
          </a:prstGeom>
        </p:spPr>
      </p:pic>
      <p:sp>
        <p:nvSpPr>
          <p:cNvPr id="5" name="Text Box 10">
            <a:extLst>
              <a:ext uri="{FF2B5EF4-FFF2-40B4-BE49-F238E27FC236}">
                <a16:creationId xmlns:a16="http://schemas.microsoft.com/office/drawing/2014/main" id="{F90FB7F1-CA1E-49FC-AFDB-D49B2C1C1F13}"/>
              </a:ext>
            </a:extLst>
          </p:cNvPr>
          <p:cNvSpPr txBox="1">
            <a:spLocks noGrp="1" noChangeArrowheads="1"/>
          </p:cNvSpPr>
          <p:nvPr>
            <p:ph type="ctrTitle"/>
          </p:nvPr>
        </p:nvSpPr>
        <p:spPr bwMode="auto">
          <a:xfrm>
            <a:off x="2209801" y="282698"/>
            <a:ext cx="9144000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Geneva" pitchFamily="2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 dirty="0" err="1">
                <a:solidFill>
                  <a:srgbClr val="FF0000"/>
                </a:solidFill>
              </a:rPr>
              <a:t>Tổng</a:t>
            </a:r>
            <a:r>
              <a:rPr lang="en-US" altLang="en-US" sz="3200" dirty="0">
                <a:solidFill>
                  <a:srgbClr val="FF0000"/>
                </a:solidFill>
              </a:rPr>
              <a:t> </a:t>
            </a:r>
            <a:r>
              <a:rPr lang="en-US" altLang="en-US" sz="3200" dirty="0" err="1">
                <a:solidFill>
                  <a:srgbClr val="FF0000"/>
                </a:solidFill>
              </a:rPr>
              <a:t>quan</a:t>
            </a:r>
            <a:r>
              <a:rPr lang="en-US" altLang="en-US" sz="3200" dirty="0">
                <a:solidFill>
                  <a:srgbClr val="FF0000"/>
                </a:solidFill>
              </a:rPr>
              <a:t> </a:t>
            </a:r>
            <a:r>
              <a:rPr lang="en-US" altLang="en-US" sz="3200" dirty="0" err="1">
                <a:solidFill>
                  <a:srgbClr val="FF0000"/>
                </a:solidFill>
              </a:rPr>
              <a:t>tình</a:t>
            </a:r>
            <a:r>
              <a:rPr lang="en-US" altLang="en-US" sz="3200" dirty="0">
                <a:solidFill>
                  <a:srgbClr val="FF0000"/>
                </a:solidFill>
              </a:rPr>
              <a:t> </a:t>
            </a:r>
            <a:r>
              <a:rPr lang="en-US" altLang="en-US" sz="3200" dirty="0" err="1">
                <a:solidFill>
                  <a:srgbClr val="FF0000"/>
                </a:solidFill>
              </a:rPr>
              <a:t>hình</a:t>
            </a:r>
            <a:r>
              <a:rPr lang="en-US" altLang="en-US" sz="3200" dirty="0">
                <a:solidFill>
                  <a:srgbClr val="FF0000"/>
                </a:solidFill>
              </a:rPr>
              <a:t> </a:t>
            </a:r>
            <a:r>
              <a:rPr lang="en-US" altLang="en-US" sz="3200" dirty="0" err="1">
                <a:solidFill>
                  <a:srgbClr val="FF0000"/>
                </a:solidFill>
              </a:rPr>
              <a:t>hoạt</a:t>
            </a:r>
            <a:r>
              <a:rPr lang="en-US" altLang="en-US" sz="3200" dirty="0">
                <a:solidFill>
                  <a:srgbClr val="FF0000"/>
                </a:solidFill>
              </a:rPr>
              <a:t> </a:t>
            </a:r>
            <a:r>
              <a:rPr lang="en-US" altLang="en-US" sz="3200" dirty="0" err="1">
                <a:solidFill>
                  <a:srgbClr val="FF0000"/>
                </a:solidFill>
              </a:rPr>
              <a:t>động</a:t>
            </a:r>
            <a:r>
              <a:rPr lang="en-US" altLang="en-US" sz="3200" dirty="0">
                <a:solidFill>
                  <a:srgbClr val="FF0000"/>
                </a:solidFill>
              </a:rPr>
              <a:t> PSAV </a:t>
            </a:r>
            <a:r>
              <a:rPr lang="en-US" altLang="en-US" sz="3200" dirty="0" err="1">
                <a:solidFill>
                  <a:srgbClr val="FF0000"/>
                </a:solidFill>
              </a:rPr>
              <a:t>năm</a:t>
            </a:r>
            <a:r>
              <a:rPr lang="en-US" altLang="en-US" sz="3200" dirty="0">
                <a:solidFill>
                  <a:srgbClr val="FF0000"/>
                </a:solidFill>
              </a:rPr>
              <a:t> 2018 </a:t>
            </a:r>
          </a:p>
        </p:txBody>
      </p:sp>
      <p:sp>
        <p:nvSpPr>
          <p:cNvPr id="10" name="Subtitle 1">
            <a:extLst>
              <a:ext uri="{FF2B5EF4-FFF2-40B4-BE49-F238E27FC236}">
                <a16:creationId xmlns:a16="http://schemas.microsoft.com/office/drawing/2014/main" id="{BA1CDA4D-F635-4E6C-A548-0B0474E3995C}"/>
              </a:ext>
            </a:extLst>
          </p:cNvPr>
          <p:cNvSpPr txBox="1">
            <a:spLocks/>
          </p:cNvSpPr>
          <p:nvPr/>
        </p:nvSpPr>
        <p:spPr>
          <a:xfrm>
            <a:off x="1042180" y="4176506"/>
            <a:ext cx="10999764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i="1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3B279FA8-E8AE-41FF-9B49-62810C9DCFFE}"/>
              </a:ext>
            </a:extLst>
          </p:cNvPr>
          <p:cNvSpPr txBox="1">
            <a:spLocks/>
          </p:cNvSpPr>
          <p:nvPr/>
        </p:nvSpPr>
        <p:spPr>
          <a:xfrm>
            <a:off x="746191" y="1187116"/>
            <a:ext cx="10607610" cy="3644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b="1" dirty="0" err="1"/>
              <a:t>Hoạt</a:t>
            </a:r>
            <a:r>
              <a:rPr lang="en-US" sz="2000" b="1" dirty="0"/>
              <a:t> </a:t>
            </a:r>
            <a:r>
              <a:rPr lang="en-US" sz="2000" b="1" dirty="0" err="1"/>
              <a:t>động</a:t>
            </a:r>
            <a:r>
              <a:rPr lang="en-US" sz="2000" b="1" dirty="0"/>
              <a:t> </a:t>
            </a:r>
            <a:r>
              <a:rPr lang="en-US" sz="2000" b="1" dirty="0" err="1"/>
              <a:t>chính</a:t>
            </a:r>
            <a:r>
              <a:rPr lang="en-US" sz="2000" b="1" dirty="0"/>
              <a:t> </a:t>
            </a:r>
            <a:r>
              <a:rPr lang="en-US" sz="2000" b="1" dirty="0" err="1"/>
              <a:t>của</a:t>
            </a:r>
            <a:r>
              <a:rPr lang="en-US" sz="2000" b="1" dirty="0"/>
              <a:t> </a:t>
            </a:r>
            <a:r>
              <a:rPr lang="en-US" sz="2000" b="1" dirty="0" err="1"/>
              <a:t>Văn</a:t>
            </a:r>
            <a:r>
              <a:rPr lang="en-US" sz="2000" b="1" dirty="0"/>
              <a:t> </a:t>
            </a:r>
            <a:r>
              <a:rPr lang="en-US" sz="2000" b="1" dirty="0" err="1"/>
              <a:t>phòng</a:t>
            </a:r>
            <a:r>
              <a:rPr lang="en-US" sz="2000" b="1" dirty="0"/>
              <a:t> PSAV </a:t>
            </a:r>
            <a:r>
              <a:rPr lang="en-US" sz="2000" b="1" dirty="0" err="1"/>
              <a:t>trong</a:t>
            </a:r>
            <a:r>
              <a:rPr lang="en-US" sz="2000" b="1" dirty="0"/>
              <a:t> </a:t>
            </a:r>
            <a:r>
              <a:rPr lang="en-US" sz="2000" b="1" dirty="0" err="1"/>
              <a:t>năm</a:t>
            </a:r>
            <a:r>
              <a:rPr lang="en-US" sz="2000" b="1" dirty="0"/>
              <a:t> 2018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 err="1"/>
              <a:t>Họp</a:t>
            </a:r>
            <a:r>
              <a:rPr lang="en-US" sz="2000" dirty="0"/>
              <a:t> </a:t>
            </a:r>
            <a:r>
              <a:rPr lang="en-US" sz="2000" dirty="0" err="1"/>
              <a:t>tổng</a:t>
            </a:r>
            <a:r>
              <a:rPr lang="en-US" sz="2000" dirty="0"/>
              <a:t> </a:t>
            </a:r>
            <a:r>
              <a:rPr lang="en-US" sz="2000" dirty="0" err="1"/>
              <a:t>kết</a:t>
            </a:r>
            <a:r>
              <a:rPr lang="en-US" sz="2000" dirty="0"/>
              <a:t> </a:t>
            </a:r>
            <a:r>
              <a:rPr lang="en-US" sz="2000" dirty="0" err="1"/>
              <a:t>thường</a:t>
            </a:r>
            <a:r>
              <a:rPr lang="en-US" sz="2000" dirty="0"/>
              <a:t> </a:t>
            </a:r>
            <a:r>
              <a:rPr lang="en-US" sz="2000" dirty="0" err="1"/>
              <a:t>niên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</a:t>
            </a:r>
            <a:r>
              <a:rPr lang="en-US" sz="2000" dirty="0" err="1"/>
              <a:t>giữa</a:t>
            </a:r>
            <a:r>
              <a:rPr lang="en-US" sz="2000" dirty="0"/>
              <a:t> </a:t>
            </a:r>
            <a:r>
              <a:rPr lang="en-US" sz="2000" dirty="0" err="1"/>
              <a:t>năm</a:t>
            </a:r>
            <a:endParaRPr lang="en-US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 err="1"/>
              <a:t>Rà</a:t>
            </a:r>
            <a:r>
              <a:rPr lang="en-US" sz="2000" dirty="0"/>
              <a:t> </a:t>
            </a:r>
            <a:r>
              <a:rPr lang="en-US" sz="2000" dirty="0" err="1"/>
              <a:t>soát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</a:t>
            </a:r>
            <a:r>
              <a:rPr lang="en-US" sz="2000" dirty="0" err="1"/>
              <a:t>điều</a:t>
            </a:r>
            <a:r>
              <a:rPr lang="en-US" sz="2000" dirty="0"/>
              <a:t> </a:t>
            </a:r>
            <a:r>
              <a:rPr lang="en-US" sz="2000" dirty="0" err="1"/>
              <a:t>chỉnh</a:t>
            </a:r>
            <a:r>
              <a:rPr lang="en-US" sz="2000" dirty="0"/>
              <a:t> </a:t>
            </a:r>
            <a:r>
              <a:rPr lang="en-US" sz="2000" dirty="0" err="1"/>
              <a:t>cơ</a:t>
            </a:r>
            <a:r>
              <a:rPr lang="en-US" sz="2000" dirty="0"/>
              <a:t> </a:t>
            </a:r>
            <a:r>
              <a:rPr lang="en-US" sz="2000" dirty="0" err="1"/>
              <a:t>cấu</a:t>
            </a:r>
            <a:r>
              <a:rPr lang="en-US" sz="2000" dirty="0"/>
              <a:t> </a:t>
            </a:r>
            <a:r>
              <a:rPr lang="en-US" sz="2000" dirty="0" err="1"/>
              <a:t>các</a:t>
            </a:r>
            <a:r>
              <a:rPr lang="en-US" sz="2000" dirty="0"/>
              <a:t> </a:t>
            </a:r>
            <a:r>
              <a:rPr lang="en-US" sz="2000" dirty="0" err="1"/>
              <a:t>Nhóm</a:t>
            </a:r>
            <a:r>
              <a:rPr lang="en-US" sz="2000" dirty="0"/>
              <a:t> </a:t>
            </a:r>
            <a:r>
              <a:rPr lang="en-US" sz="2000" dirty="0" err="1"/>
              <a:t>công</a:t>
            </a:r>
            <a:r>
              <a:rPr lang="en-US" sz="2000" dirty="0"/>
              <a:t> </a:t>
            </a:r>
            <a:r>
              <a:rPr lang="en-US" sz="2000" dirty="0" err="1"/>
              <a:t>tác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</a:t>
            </a:r>
            <a:r>
              <a:rPr lang="en-US" sz="2000" dirty="0" err="1"/>
              <a:t>thành</a:t>
            </a:r>
            <a:r>
              <a:rPr lang="en-US" sz="2000" dirty="0"/>
              <a:t> </a:t>
            </a:r>
            <a:r>
              <a:rPr lang="en-US" sz="2000" dirty="0" err="1"/>
              <a:t>viên</a:t>
            </a:r>
            <a:r>
              <a:rPr lang="en-US" sz="2000" dirty="0"/>
              <a:t> PSAV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 err="1"/>
              <a:t>Xây</a:t>
            </a:r>
            <a:r>
              <a:rPr lang="en-US" sz="2000" dirty="0"/>
              <a:t> </a:t>
            </a:r>
            <a:r>
              <a:rPr lang="en-US" sz="2000" dirty="0" err="1"/>
              <a:t>dựng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</a:t>
            </a:r>
            <a:r>
              <a:rPr lang="en-US" sz="2000" dirty="0" err="1"/>
              <a:t>duy</a:t>
            </a:r>
            <a:r>
              <a:rPr lang="en-US" sz="2000" dirty="0"/>
              <a:t> </a:t>
            </a:r>
            <a:r>
              <a:rPr lang="en-US" sz="2000" dirty="0" err="1"/>
              <a:t>trì</a:t>
            </a:r>
            <a:r>
              <a:rPr lang="en-US" sz="2000" dirty="0"/>
              <a:t> </a:t>
            </a:r>
            <a:r>
              <a:rPr lang="en-US" sz="2000" dirty="0" err="1"/>
              <a:t>các</a:t>
            </a:r>
            <a:r>
              <a:rPr lang="en-US" sz="2000" dirty="0"/>
              <a:t> </a:t>
            </a:r>
            <a:r>
              <a:rPr lang="en-US" sz="2000" dirty="0" err="1"/>
              <a:t>tài</a:t>
            </a:r>
            <a:r>
              <a:rPr lang="en-US" sz="2000" dirty="0"/>
              <a:t> </a:t>
            </a:r>
            <a:r>
              <a:rPr lang="en-US" sz="2000" dirty="0" err="1"/>
              <a:t>liệu</a:t>
            </a:r>
            <a:r>
              <a:rPr lang="en-US" sz="2000" dirty="0"/>
              <a:t> </a:t>
            </a:r>
            <a:r>
              <a:rPr lang="en-US" sz="2000" dirty="0" err="1"/>
              <a:t>truyền</a:t>
            </a:r>
            <a:r>
              <a:rPr lang="en-US" sz="2000" dirty="0"/>
              <a:t> </a:t>
            </a:r>
            <a:r>
              <a:rPr lang="en-US" sz="2000" dirty="0" err="1"/>
              <a:t>thông</a:t>
            </a:r>
            <a:endParaRPr lang="en-US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 err="1"/>
              <a:t>Tổ</a:t>
            </a:r>
            <a:r>
              <a:rPr lang="en-US" sz="2000" dirty="0"/>
              <a:t> </a:t>
            </a:r>
            <a:r>
              <a:rPr lang="en-US" sz="2000" dirty="0" err="1"/>
              <a:t>chức</a:t>
            </a:r>
            <a:r>
              <a:rPr lang="en-US" sz="2000" dirty="0"/>
              <a:t> </a:t>
            </a:r>
            <a:r>
              <a:rPr lang="en-US" sz="2000" dirty="0" err="1"/>
              <a:t>các</a:t>
            </a:r>
            <a:r>
              <a:rPr lang="en-US" sz="2000" dirty="0"/>
              <a:t> </a:t>
            </a:r>
            <a:r>
              <a:rPr lang="en-US" sz="2000" dirty="0" err="1"/>
              <a:t>sự</a:t>
            </a:r>
            <a:r>
              <a:rPr lang="en-US" sz="2000" dirty="0"/>
              <a:t> </a:t>
            </a:r>
            <a:r>
              <a:rPr lang="en-US" sz="2000" dirty="0" err="1"/>
              <a:t>kiện</a:t>
            </a:r>
            <a:r>
              <a:rPr lang="en-US" sz="2000" dirty="0"/>
              <a:t> </a:t>
            </a:r>
            <a:r>
              <a:rPr lang="en-US" sz="2000" dirty="0" err="1"/>
              <a:t>đối</a:t>
            </a:r>
            <a:r>
              <a:rPr lang="en-US" sz="2000" dirty="0"/>
              <a:t> </a:t>
            </a:r>
            <a:r>
              <a:rPr lang="en-US" sz="2000" dirty="0" err="1"/>
              <a:t>thoại</a:t>
            </a:r>
            <a:r>
              <a:rPr lang="en-US" sz="2000" dirty="0"/>
              <a:t> </a:t>
            </a:r>
            <a:r>
              <a:rPr lang="en-US" sz="2000" dirty="0" err="1"/>
              <a:t>về</a:t>
            </a:r>
            <a:r>
              <a:rPr lang="en-US" sz="2000" dirty="0"/>
              <a:t> </a:t>
            </a:r>
            <a:r>
              <a:rPr lang="en-US" sz="2000" dirty="0" err="1"/>
              <a:t>hợp</a:t>
            </a:r>
            <a:r>
              <a:rPr lang="en-US" sz="2000" dirty="0"/>
              <a:t> </a:t>
            </a:r>
            <a:r>
              <a:rPr lang="en-US" sz="2000" dirty="0" err="1"/>
              <a:t>tác</a:t>
            </a:r>
            <a:r>
              <a:rPr lang="en-US" sz="2000" dirty="0"/>
              <a:t> </a:t>
            </a:r>
            <a:r>
              <a:rPr lang="en-US" sz="2000" dirty="0" err="1"/>
              <a:t>công</a:t>
            </a:r>
            <a:r>
              <a:rPr lang="en-US" sz="2000" dirty="0"/>
              <a:t> t</a:t>
            </a:r>
            <a:r>
              <a:rPr lang="vi-VN" sz="2000" dirty="0">
                <a:latin typeface="Calibri" panose="020F0502020204030204" pitchFamily="34" charset="0"/>
                <a:cs typeface="Calibri" panose="020F0502020204030204" pitchFamily="34" charset="0"/>
              </a:rPr>
              <a:t>ư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 err="1"/>
              <a:t>Thành</a:t>
            </a:r>
            <a:r>
              <a:rPr lang="en-US" sz="2000" dirty="0"/>
              <a:t> </a:t>
            </a:r>
            <a:r>
              <a:rPr lang="en-US" sz="2000" dirty="0" err="1"/>
              <a:t>lập</a:t>
            </a:r>
            <a:r>
              <a:rPr lang="en-US" sz="2000" dirty="0"/>
              <a:t> </a:t>
            </a:r>
            <a:r>
              <a:rPr lang="en-US" sz="2000" dirty="0" err="1"/>
              <a:t>Nhóm</a:t>
            </a:r>
            <a:r>
              <a:rPr lang="en-US" sz="2000" dirty="0"/>
              <a:t> </a:t>
            </a:r>
            <a:r>
              <a:rPr lang="en-US" sz="2000" dirty="0" err="1"/>
              <a:t>công</a:t>
            </a:r>
            <a:r>
              <a:rPr lang="en-US" sz="2000" dirty="0"/>
              <a:t> </a:t>
            </a:r>
            <a:r>
              <a:rPr lang="en-US" sz="2000" dirty="0" err="1"/>
              <a:t>tác</a:t>
            </a:r>
            <a:r>
              <a:rPr lang="en-US" sz="2000" dirty="0"/>
              <a:t> PPP </a:t>
            </a:r>
            <a:r>
              <a:rPr lang="en-US" sz="2000" dirty="0" err="1"/>
              <a:t>ngành</a:t>
            </a:r>
            <a:r>
              <a:rPr lang="en-US" sz="2000" dirty="0"/>
              <a:t> </a:t>
            </a:r>
            <a:r>
              <a:rPr lang="en-US" sz="2000" dirty="0" err="1"/>
              <a:t>hàng</a:t>
            </a:r>
            <a:r>
              <a:rPr lang="en-US" sz="2000" dirty="0"/>
              <a:t> </a:t>
            </a:r>
            <a:r>
              <a:rPr lang="en-US" sz="2000" dirty="0" err="1"/>
              <a:t>chăn</a:t>
            </a:r>
            <a:r>
              <a:rPr lang="en-US" sz="2000" dirty="0"/>
              <a:t> </a:t>
            </a:r>
            <a:r>
              <a:rPr lang="en-US" sz="2000" dirty="0" err="1"/>
              <a:t>nuôi</a:t>
            </a:r>
            <a:r>
              <a:rPr lang="en-US" sz="2000" dirty="0"/>
              <a:t> </a:t>
            </a:r>
            <a:r>
              <a:rPr lang="en-US" sz="2000" dirty="0" err="1"/>
              <a:t>gồm</a:t>
            </a:r>
            <a:r>
              <a:rPr lang="en-US" sz="2000" dirty="0"/>
              <a:t> 4 </a:t>
            </a:r>
            <a:r>
              <a:rPr lang="en-US" sz="2000" dirty="0" err="1"/>
              <a:t>tiểu</a:t>
            </a:r>
            <a:r>
              <a:rPr lang="en-US" sz="2000" dirty="0"/>
              <a:t> </a:t>
            </a:r>
            <a:r>
              <a:rPr lang="en-US" sz="2000"/>
              <a:t>nhóm</a:t>
            </a:r>
            <a:endParaRPr lang="en-US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 err="1"/>
              <a:t>Triển</a:t>
            </a:r>
            <a:r>
              <a:rPr lang="en-US" sz="2000" dirty="0"/>
              <a:t> </a:t>
            </a:r>
            <a:r>
              <a:rPr lang="en-US" sz="2000" dirty="0" err="1"/>
              <a:t>khai</a:t>
            </a:r>
            <a:r>
              <a:rPr lang="en-US" sz="2000" dirty="0"/>
              <a:t> </a:t>
            </a:r>
            <a:r>
              <a:rPr lang="en-US" sz="2000" dirty="0" err="1"/>
              <a:t>các</a:t>
            </a:r>
            <a:r>
              <a:rPr lang="en-US" sz="2000" dirty="0"/>
              <a:t> </a:t>
            </a:r>
            <a:r>
              <a:rPr lang="en-US" sz="2000" dirty="0" err="1"/>
              <a:t>hoạt</a:t>
            </a:r>
            <a:r>
              <a:rPr lang="en-US" sz="2000" dirty="0"/>
              <a:t> </a:t>
            </a:r>
            <a:r>
              <a:rPr lang="en-US" sz="2000" dirty="0" err="1"/>
              <a:t>động</a:t>
            </a:r>
            <a:r>
              <a:rPr lang="en-US" sz="2000" dirty="0"/>
              <a:t> chia </a:t>
            </a:r>
            <a:r>
              <a:rPr lang="en-US" sz="2000" dirty="0" err="1"/>
              <a:t>sẻ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</a:t>
            </a:r>
            <a:r>
              <a:rPr lang="en-US" sz="2000" dirty="0" err="1"/>
              <a:t>học</a:t>
            </a:r>
            <a:r>
              <a:rPr lang="en-US" sz="2000" dirty="0"/>
              <a:t> </a:t>
            </a:r>
            <a:r>
              <a:rPr lang="en-US" sz="2000" dirty="0" err="1"/>
              <a:t>tập</a:t>
            </a:r>
            <a:r>
              <a:rPr lang="en-US" sz="2000" dirty="0"/>
              <a:t> </a:t>
            </a:r>
            <a:r>
              <a:rPr lang="en-US" sz="2000" dirty="0" err="1"/>
              <a:t>kinh</a:t>
            </a:r>
            <a:r>
              <a:rPr lang="en-US" sz="2000" dirty="0"/>
              <a:t> </a:t>
            </a:r>
            <a:r>
              <a:rPr lang="en-US" sz="2000" dirty="0" err="1"/>
              <a:t>nghiệm</a:t>
            </a:r>
            <a:endParaRPr lang="en-US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 err="1"/>
              <a:t>Xây</a:t>
            </a:r>
            <a:r>
              <a:rPr lang="en-US" sz="2000" dirty="0"/>
              <a:t> </a:t>
            </a:r>
            <a:r>
              <a:rPr lang="en-US" sz="2000" dirty="0" err="1"/>
              <a:t>dựng</a:t>
            </a:r>
            <a:r>
              <a:rPr lang="en-US" sz="2000" dirty="0"/>
              <a:t> </a:t>
            </a:r>
            <a:r>
              <a:rPr lang="en-US" sz="2000" dirty="0" err="1"/>
              <a:t>Quy</a:t>
            </a:r>
            <a:r>
              <a:rPr lang="en-US" sz="2000" dirty="0"/>
              <a:t> </a:t>
            </a:r>
            <a:r>
              <a:rPr lang="en-US" sz="2000" dirty="0" err="1"/>
              <a:t>chế</a:t>
            </a:r>
            <a:r>
              <a:rPr lang="en-US" sz="2000" dirty="0"/>
              <a:t> </a:t>
            </a:r>
            <a:r>
              <a:rPr lang="en-US" sz="2000" dirty="0" err="1"/>
              <a:t>hoạt</a:t>
            </a:r>
            <a:r>
              <a:rPr lang="en-US" sz="2000" dirty="0"/>
              <a:t> </a:t>
            </a:r>
            <a:r>
              <a:rPr lang="en-US" sz="2000" dirty="0" err="1"/>
              <a:t>động</a:t>
            </a:r>
            <a:r>
              <a:rPr lang="en-US" sz="2000" dirty="0"/>
              <a:t> </a:t>
            </a:r>
            <a:r>
              <a:rPr lang="en-US" sz="2000" dirty="0" err="1"/>
              <a:t>của</a:t>
            </a:r>
            <a:r>
              <a:rPr lang="en-US" sz="2000" dirty="0"/>
              <a:t> PSAV </a:t>
            </a:r>
            <a:r>
              <a:rPr lang="en-US" sz="2000" dirty="0" err="1"/>
              <a:t>và</a:t>
            </a:r>
            <a:r>
              <a:rPr lang="en-US" sz="2000" dirty="0"/>
              <a:t> </a:t>
            </a:r>
            <a:r>
              <a:rPr lang="en-US" sz="2000" dirty="0" err="1"/>
              <a:t>triển</a:t>
            </a:r>
            <a:r>
              <a:rPr lang="en-US" sz="2000" dirty="0"/>
              <a:t> </a:t>
            </a:r>
            <a:r>
              <a:rPr lang="en-US" sz="2000" dirty="0" err="1"/>
              <a:t>khai</a:t>
            </a:r>
            <a:r>
              <a:rPr lang="en-US" sz="2000" dirty="0"/>
              <a:t> </a:t>
            </a:r>
            <a:r>
              <a:rPr lang="en-US" sz="2000" dirty="0" err="1"/>
              <a:t>thu</a:t>
            </a:r>
            <a:r>
              <a:rPr lang="en-US" sz="2000" dirty="0"/>
              <a:t> </a:t>
            </a:r>
            <a:r>
              <a:rPr lang="en-US" sz="2000" dirty="0" err="1"/>
              <a:t>đóng</a:t>
            </a:r>
            <a:r>
              <a:rPr lang="en-US" sz="2000" dirty="0"/>
              <a:t> </a:t>
            </a:r>
            <a:r>
              <a:rPr lang="en-US" sz="2000" dirty="0" err="1"/>
              <a:t>góp</a:t>
            </a:r>
            <a:r>
              <a:rPr lang="en-US" sz="2000" dirty="0"/>
              <a:t> </a:t>
            </a:r>
            <a:r>
              <a:rPr lang="en-US" sz="2000" dirty="0" err="1"/>
              <a:t>thường</a:t>
            </a:r>
            <a:r>
              <a:rPr lang="en-US" sz="2000" dirty="0"/>
              <a:t> </a:t>
            </a:r>
            <a:r>
              <a:rPr lang="en-US" sz="2000" dirty="0" err="1"/>
              <a:t>niên</a:t>
            </a:r>
            <a:endParaRPr lang="en-US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3E240A95-6A73-4D88-A753-C862C77AD482}"/>
              </a:ext>
            </a:extLst>
          </p:cNvPr>
          <p:cNvSpPr txBox="1">
            <a:spLocks/>
          </p:cNvSpPr>
          <p:nvPr/>
        </p:nvSpPr>
        <p:spPr>
          <a:xfrm>
            <a:off x="746191" y="4598222"/>
            <a:ext cx="11407727" cy="21453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b="1" dirty="0" err="1"/>
              <a:t>Tồn</a:t>
            </a:r>
            <a:r>
              <a:rPr lang="en-US" sz="2000" b="1" dirty="0"/>
              <a:t> </a:t>
            </a:r>
            <a:r>
              <a:rPr lang="en-US" sz="2000" b="1" dirty="0" err="1"/>
              <a:t>tại</a:t>
            </a:r>
            <a:r>
              <a:rPr lang="en-US" sz="2000" b="1" dirty="0"/>
              <a:t>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 err="1"/>
              <a:t>Điều</a:t>
            </a:r>
            <a:r>
              <a:rPr lang="en-US" sz="2000" dirty="0"/>
              <a:t> </a:t>
            </a:r>
            <a:r>
              <a:rPr lang="en-US" sz="2000" dirty="0" err="1"/>
              <a:t>chỉnh</a:t>
            </a:r>
            <a:r>
              <a:rPr lang="en-US" sz="2000" dirty="0"/>
              <a:t> </a:t>
            </a:r>
            <a:r>
              <a:rPr lang="en-US" sz="2000" dirty="0" err="1"/>
              <a:t>cơ</a:t>
            </a:r>
            <a:r>
              <a:rPr lang="en-US" sz="2000" dirty="0"/>
              <a:t> </a:t>
            </a:r>
            <a:r>
              <a:rPr lang="en-US" sz="2000" dirty="0" err="1"/>
              <a:t>cấu</a:t>
            </a:r>
            <a:r>
              <a:rPr lang="en-US" sz="2000" dirty="0"/>
              <a:t> </a:t>
            </a:r>
            <a:r>
              <a:rPr lang="en-US" sz="2000" dirty="0" err="1"/>
              <a:t>Nhóm</a:t>
            </a:r>
            <a:r>
              <a:rPr lang="en-US" sz="2000" dirty="0"/>
              <a:t> </a:t>
            </a:r>
            <a:r>
              <a:rPr lang="en-US" sz="2000" dirty="0" err="1"/>
              <a:t>rau</a:t>
            </a:r>
            <a:r>
              <a:rPr lang="en-US" sz="2000" dirty="0"/>
              <a:t> </a:t>
            </a:r>
            <a:r>
              <a:rPr lang="en-US" sz="2000" dirty="0" err="1"/>
              <a:t>quả</a:t>
            </a:r>
            <a:r>
              <a:rPr lang="en-US" sz="2000" dirty="0"/>
              <a:t>; </a:t>
            </a:r>
            <a:r>
              <a:rPr lang="en-US" sz="2000" dirty="0" err="1"/>
              <a:t>và</a:t>
            </a:r>
            <a:r>
              <a:rPr lang="en-US" sz="2000" dirty="0"/>
              <a:t> </a:t>
            </a:r>
            <a:r>
              <a:rPr lang="en-US" sz="2000" dirty="0" err="1"/>
              <a:t>Nhóm</a:t>
            </a:r>
            <a:r>
              <a:rPr lang="en-US" sz="2000" dirty="0"/>
              <a:t> </a:t>
            </a:r>
            <a:r>
              <a:rPr lang="en-US" sz="2000" dirty="0" err="1"/>
              <a:t>Tài</a:t>
            </a:r>
            <a:r>
              <a:rPr lang="en-US" sz="2000" dirty="0"/>
              <a:t> </a:t>
            </a:r>
            <a:r>
              <a:rPr lang="en-US" sz="2000" dirty="0" err="1"/>
              <a:t>chính</a:t>
            </a:r>
            <a:r>
              <a:rPr lang="en-US" sz="2000" dirty="0"/>
              <a:t> </a:t>
            </a:r>
            <a:r>
              <a:rPr lang="en-US" sz="2000" dirty="0" err="1"/>
              <a:t>nông</a:t>
            </a:r>
            <a:r>
              <a:rPr lang="en-US" sz="2000" dirty="0"/>
              <a:t> </a:t>
            </a:r>
            <a:r>
              <a:rPr lang="en-US" sz="2000" dirty="0" err="1"/>
              <a:t>nghiệp</a:t>
            </a:r>
            <a:endParaRPr lang="en-US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 err="1"/>
              <a:t>Kết</a:t>
            </a:r>
            <a:r>
              <a:rPr lang="en-US" sz="2000" dirty="0"/>
              <a:t> </a:t>
            </a:r>
            <a:r>
              <a:rPr lang="en-US" sz="2000" dirty="0" err="1"/>
              <a:t>nạp</a:t>
            </a:r>
            <a:r>
              <a:rPr lang="en-US" sz="2000" dirty="0"/>
              <a:t> </a:t>
            </a:r>
            <a:r>
              <a:rPr lang="en-US" sz="2000" dirty="0" err="1"/>
              <a:t>thành</a:t>
            </a:r>
            <a:r>
              <a:rPr lang="en-US" sz="2000" dirty="0"/>
              <a:t> </a:t>
            </a:r>
            <a:r>
              <a:rPr lang="en-US" sz="2000" dirty="0" err="1"/>
              <a:t>viên</a:t>
            </a:r>
            <a:r>
              <a:rPr lang="en-US" sz="2000" dirty="0"/>
              <a:t> </a:t>
            </a:r>
            <a:r>
              <a:rPr lang="en-US" sz="2000" dirty="0" err="1"/>
              <a:t>mới</a:t>
            </a:r>
            <a:r>
              <a:rPr lang="en-US" sz="2000" dirty="0"/>
              <a:t> (</a:t>
            </a:r>
            <a:r>
              <a:rPr lang="en-US" sz="2000" dirty="0" err="1"/>
              <a:t>đặc</a:t>
            </a:r>
            <a:r>
              <a:rPr lang="en-US" sz="2000" dirty="0"/>
              <a:t> </a:t>
            </a:r>
            <a:r>
              <a:rPr lang="en-US" sz="2000" dirty="0" err="1"/>
              <a:t>biệt</a:t>
            </a:r>
            <a:r>
              <a:rPr lang="en-US" sz="2000" dirty="0"/>
              <a:t> </a:t>
            </a:r>
            <a:r>
              <a:rPr lang="en-US" sz="2000" dirty="0" err="1"/>
              <a:t>doanh</a:t>
            </a:r>
            <a:r>
              <a:rPr lang="en-US" sz="2000" dirty="0"/>
              <a:t> </a:t>
            </a:r>
            <a:r>
              <a:rPr lang="en-US" sz="2000" dirty="0" err="1"/>
              <a:t>nghiệp</a:t>
            </a:r>
            <a:r>
              <a:rPr lang="en-US" sz="2000" dirty="0"/>
              <a:t> </a:t>
            </a:r>
            <a:r>
              <a:rPr lang="en-US" sz="2000" dirty="0" err="1"/>
              <a:t>trong</a:t>
            </a:r>
            <a:r>
              <a:rPr lang="en-US" sz="2000" dirty="0"/>
              <a:t> n</a:t>
            </a:r>
            <a:r>
              <a:rPr lang="vi-VN" sz="2000" dirty="0">
                <a:latin typeface="Calibri" panose="020F0502020204030204" pitchFamily="34" charset="0"/>
                <a:cs typeface="Calibri" panose="020F0502020204030204" pitchFamily="34" charset="0"/>
              </a:rPr>
              <a:t>ư</a:t>
            </a:r>
            <a:r>
              <a:rPr lang="en-US" sz="2000" dirty="0" err="1"/>
              <a:t>ớc</a:t>
            </a:r>
            <a:r>
              <a:rPr lang="en-US" sz="2000" dirty="0"/>
              <a:t>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 err="1"/>
              <a:t>Chậm</a:t>
            </a:r>
            <a:r>
              <a:rPr lang="en-US" sz="2000" dirty="0"/>
              <a:t> </a:t>
            </a:r>
            <a:r>
              <a:rPr lang="en-US" sz="2000" dirty="0" err="1"/>
              <a:t>trễ</a:t>
            </a:r>
            <a:r>
              <a:rPr lang="en-US" sz="2000" dirty="0"/>
              <a:t> </a:t>
            </a:r>
            <a:r>
              <a:rPr lang="en-US" sz="2000" dirty="0" err="1"/>
              <a:t>trong</a:t>
            </a:r>
            <a:r>
              <a:rPr lang="en-US" sz="2000" dirty="0"/>
              <a:t> </a:t>
            </a:r>
            <a:r>
              <a:rPr lang="en-US" sz="2000" dirty="0" err="1"/>
              <a:t>việc</a:t>
            </a:r>
            <a:r>
              <a:rPr lang="en-US" sz="2000" dirty="0"/>
              <a:t> </a:t>
            </a:r>
            <a:r>
              <a:rPr lang="en-US" sz="2000" dirty="0" err="1"/>
              <a:t>thu</a:t>
            </a:r>
            <a:r>
              <a:rPr lang="en-US" sz="2000" dirty="0"/>
              <a:t> </a:t>
            </a:r>
            <a:r>
              <a:rPr lang="en-US" sz="2000" dirty="0" err="1"/>
              <a:t>đóng</a:t>
            </a:r>
            <a:r>
              <a:rPr lang="en-US" sz="2000" dirty="0"/>
              <a:t> </a:t>
            </a:r>
            <a:r>
              <a:rPr lang="en-US" sz="2000" dirty="0" err="1"/>
              <a:t>góp</a:t>
            </a:r>
            <a:r>
              <a:rPr lang="en-US" sz="2000" dirty="0"/>
              <a:t> </a:t>
            </a:r>
            <a:r>
              <a:rPr lang="en-US" sz="2000" dirty="0" err="1"/>
              <a:t>th</a:t>
            </a:r>
            <a:r>
              <a:rPr lang="vi-VN" sz="2000" dirty="0">
                <a:latin typeface="Calibri" panose="020F0502020204030204" pitchFamily="34" charset="0"/>
                <a:cs typeface="Calibri" panose="020F0502020204030204" pitchFamily="34" charset="0"/>
              </a:rPr>
              <a:t>ư</a:t>
            </a:r>
            <a:r>
              <a:rPr lang="en-US" sz="2000" dirty="0" err="1"/>
              <a:t>ờng</a:t>
            </a:r>
            <a:r>
              <a:rPr lang="en-US" sz="2000" dirty="0"/>
              <a:t> </a:t>
            </a:r>
            <a:r>
              <a:rPr lang="en-US" sz="2000" dirty="0" err="1"/>
              <a:t>niên</a:t>
            </a:r>
            <a:endParaRPr lang="en-US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 err="1"/>
              <a:t>Kêu</a:t>
            </a:r>
            <a:r>
              <a:rPr lang="en-US" sz="2000" dirty="0"/>
              <a:t> </a:t>
            </a:r>
            <a:r>
              <a:rPr lang="en-US" sz="2000" dirty="0" err="1"/>
              <a:t>gọi</a:t>
            </a:r>
            <a:r>
              <a:rPr lang="en-US" sz="2000" dirty="0"/>
              <a:t> </a:t>
            </a:r>
            <a:r>
              <a:rPr lang="en-US" sz="2000" dirty="0" err="1"/>
              <a:t>tài</a:t>
            </a:r>
            <a:r>
              <a:rPr lang="en-US" sz="2000" dirty="0"/>
              <a:t> </a:t>
            </a:r>
            <a:r>
              <a:rPr lang="en-US" sz="2000" dirty="0" err="1"/>
              <a:t>trợ</a:t>
            </a:r>
            <a:r>
              <a:rPr lang="en-US" sz="2000" dirty="0"/>
              <a:t> </a:t>
            </a:r>
            <a:r>
              <a:rPr lang="en-US" sz="2000" dirty="0" err="1"/>
              <a:t>cho</a:t>
            </a:r>
            <a:r>
              <a:rPr lang="en-US" sz="2000" dirty="0"/>
              <a:t> PSAV</a:t>
            </a:r>
          </a:p>
          <a:p>
            <a:pPr algn="l"/>
            <a:endParaRPr lang="en-US" sz="2000" dirty="0"/>
          </a:p>
          <a:p>
            <a:pPr marL="342900" indent="-342900" algn="l">
              <a:buFontTx/>
              <a:buChar char="-"/>
            </a:pPr>
            <a:endParaRPr lang="en-US" sz="2000" b="1" dirty="0"/>
          </a:p>
          <a:p>
            <a:pPr algn="l"/>
            <a:endParaRPr lang="en-US" sz="2000" dirty="0"/>
          </a:p>
          <a:p>
            <a:pPr algn="l"/>
            <a:endParaRPr lang="en-US" sz="2000" dirty="0"/>
          </a:p>
          <a:p>
            <a:pPr algn="l"/>
            <a:endParaRPr lang="en-US" sz="2000" dirty="0"/>
          </a:p>
          <a:p>
            <a:pPr algn="l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989894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54C32267-B931-44C9-BAC0-0788CBCDED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68" y="164015"/>
            <a:ext cx="1531717" cy="606006"/>
          </a:xfrm>
          <a:prstGeom prst="rect">
            <a:avLst/>
          </a:prstGeom>
        </p:spPr>
      </p:pic>
      <p:sp>
        <p:nvSpPr>
          <p:cNvPr id="5" name="Text Box 10">
            <a:extLst>
              <a:ext uri="{FF2B5EF4-FFF2-40B4-BE49-F238E27FC236}">
                <a16:creationId xmlns:a16="http://schemas.microsoft.com/office/drawing/2014/main" id="{F90FB7F1-CA1E-49FC-AFDB-D49B2C1C1F13}"/>
              </a:ext>
            </a:extLst>
          </p:cNvPr>
          <p:cNvSpPr txBox="1">
            <a:spLocks noGrp="1" noChangeArrowheads="1"/>
          </p:cNvSpPr>
          <p:nvPr>
            <p:ph type="ctrTitle"/>
          </p:nvPr>
        </p:nvSpPr>
        <p:spPr bwMode="auto">
          <a:xfrm>
            <a:off x="2209801" y="282698"/>
            <a:ext cx="9144000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Geneva" pitchFamily="2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 dirty="0" err="1">
                <a:solidFill>
                  <a:srgbClr val="FF0000"/>
                </a:solidFill>
              </a:rPr>
              <a:t>Tổng</a:t>
            </a:r>
            <a:r>
              <a:rPr lang="en-US" altLang="en-US" sz="3200" dirty="0">
                <a:solidFill>
                  <a:srgbClr val="FF0000"/>
                </a:solidFill>
              </a:rPr>
              <a:t> </a:t>
            </a:r>
            <a:r>
              <a:rPr lang="en-US" altLang="en-US" sz="3200" dirty="0" err="1">
                <a:solidFill>
                  <a:srgbClr val="FF0000"/>
                </a:solidFill>
              </a:rPr>
              <a:t>quan</a:t>
            </a:r>
            <a:r>
              <a:rPr lang="en-US" altLang="en-US" sz="3200" dirty="0">
                <a:solidFill>
                  <a:srgbClr val="FF0000"/>
                </a:solidFill>
              </a:rPr>
              <a:t> </a:t>
            </a:r>
            <a:r>
              <a:rPr lang="en-US" altLang="en-US" sz="3200" dirty="0" err="1">
                <a:solidFill>
                  <a:srgbClr val="FF0000"/>
                </a:solidFill>
              </a:rPr>
              <a:t>tình</a:t>
            </a:r>
            <a:r>
              <a:rPr lang="en-US" altLang="en-US" sz="3200" dirty="0">
                <a:solidFill>
                  <a:srgbClr val="FF0000"/>
                </a:solidFill>
              </a:rPr>
              <a:t> </a:t>
            </a:r>
            <a:r>
              <a:rPr lang="en-US" altLang="en-US" sz="3200" dirty="0" err="1">
                <a:solidFill>
                  <a:srgbClr val="FF0000"/>
                </a:solidFill>
              </a:rPr>
              <a:t>hình</a:t>
            </a:r>
            <a:r>
              <a:rPr lang="en-US" altLang="en-US" sz="3200" dirty="0">
                <a:solidFill>
                  <a:srgbClr val="FF0000"/>
                </a:solidFill>
              </a:rPr>
              <a:t> </a:t>
            </a:r>
            <a:r>
              <a:rPr lang="en-US" altLang="en-US" sz="3200" dirty="0" err="1">
                <a:solidFill>
                  <a:srgbClr val="FF0000"/>
                </a:solidFill>
              </a:rPr>
              <a:t>hoạt</a:t>
            </a:r>
            <a:r>
              <a:rPr lang="en-US" altLang="en-US" sz="3200" dirty="0">
                <a:solidFill>
                  <a:srgbClr val="FF0000"/>
                </a:solidFill>
              </a:rPr>
              <a:t> </a:t>
            </a:r>
            <a:r>
              <a:rPr lang="en-US" altLang="en-US" sz="3200" dirty="0" err="1">
                <a:solidFill>
                  <a:srgbClr val="FF0000"/>
                </a:solidFill>
              </a:rPr>
              <a:t>động</a:t>
            </a:r>
            <a:r>
              <a:rPr lang="en-US" altLang="en-US" sz="3200" dirty="0">
                <a:solidFill>
                  <a:srgbClr val="FF0000"/>
                </a:solidFill>
              </a:rPr>
              <a:t> PSAV </a:t>
            </a:r>
            <a:r>
              <a:rPr lang="en-US" altLang="en-US" sz="3200" dirty="0" err="1">
                <a:solidFill>
                  <a:srgbClr val="FF0000"/>
                </a:solidFill>
              </a:rPr>
              <a:t>năm</a:t>
            </a:r>
            <a:r>
              <a:rPr lang="en-US" altLang="en-US" sz="3200" dirty="0">
                <a:solidFill>
                  <a:srgbClr val="FF0000"/>
                </a:solidFill>
              </a:rPr>
              <a:t> 2018 </a:t>
            </a:r>
          </a:p>
        </p:txBody>
      </p:sp>
      <p:sp>
        <p:nvSpPr>
          <p:cNvPr id="10" name="Subtitle 1">
            <a:extLst>
              <a:ext uri="{FF2B5EF4-FFF2-40B4-BE49-F238E27FC236}">
                <a16:creationId xmlns:a16="http://schemas.microsoft.com/office/drawing/2014/main" id="{BA1CDA4D-F635-4E6C-A548-0B0474E3995C}"/>
              </a:ext>
            </a:extLst>
          </p:cNvPr>
          <p:cNvSpPr txBox="1">
            <a:spLocks/>
          </p:cNvSpPr>
          <p:nvPr/>
        </p:nvSpPr>
        <p:spPr>
          <a:xfrm>
            <a:off x="878526" y="1316038"/>
            <a:ext cx="10999764" cy="508476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 err="1"/>
              <a:t>Tài</a:t>
            </a:r>
            <a:r>
              <a:rPr lang="en-US" b="1" dirty="0"/>
              <a:t> </a:t>
            </a:r>
            <a:r>
              <a:rPr lang="en-US" b="1" dirty="0" err="1"/>
              <a:t>chính</a:t>
            </a:r>
            <a:r>
              <a:rPr lang="en-US" b="1" dirty="0"/>
              <a:t>:</a:t>
            </a:r>
          </a:p>
          <a:p>
            <a:pPr algn="l"/>
            <a:r>
              <a:rPr lang="en-US" u="sng" dirty="0" err="1"/>
              <a:t>Các</a:t>
            </a:r>
            <a:r>
              <a:rPr lang="en-US" u="sng" dirty="0"/>
              <a:t> </a:t>
            </a:r>
            <a:r>
              <a:rPr lang="en-US" u="sng" dirty="0" err="1"/>
              <a:t>Nhóm</a:t>
            </a:r>
            <a:r>
              <a:rPr lang="en-US" u="sng" dirty="0"/>
              <a:t> </a:t>
            </a:r>
            <a:r>
              <a:rPr lang="en-US" u="sng" dirty="0" err="1"/>
              <a:t>công</a:t>
            </a:r>
            <a:r>
              <a:rPr lang="en-US" u="sng" dirty="0"/>
              <a:t> </a:t>
            </a:r>
            <a:r>
              <a:rPr lang="en-US" u="sng" dirty="0" err="1"/>
              <a:t>tác</a:t>
            </a:r>
            <a:r>
              <a:rPr lang="en-US" u="sng" dirty="0"/>
              <a:t> PPP </a:t>
            </a:r>
            <a:r>
              <a:rPr lang="en-US" u="sng" dirty="0" err="1"/>
              <a:t>ngành</a:t>
            </a:r>
            <a:r>
              <a:rPr lang="en-US" u="sng" dirty="0"/>
              <a:t> </a:t>
            </a:r>
            <a:r>
              <a:rPr lang="en-US" u="sng" dirty="0" err="1"/>
              <a:t>hàng</a:t>
            </a:r>
            <a:r>
              <a:rPr lang="en-US" u="sng" dirty="0"/>
              <a:t> </a:t>
            </a:r>
            <a:r>
              <a:rPr lang="en-US" u="sng" dirty="0" err="1"/>
              <a:t>và</a:t>
            </a:r>
            <a:r>
              <a:rPr lang="en-US" u="sng" dirty="0"/>
              <a:t> </a:t>
            </a:r>
            <a:r>
              <a:rPr lang="en-US" u="sng" dirty="0" err="1"/>
              <a:t>các</a:t>
            </a:r>
            <a:r>
              <a:rPr lang="en-US" u="sng" dirty="0"/>
              <a:t> </a:t>
            </a:r>
            <a:r>
              <a:rPr lang="en-US" u="sng" dirty="0" err="1"/>
              <a:t>dự</a:t>
            </a:r>
            <a:r>
              <a:rPr lang="en-US" u="sng" dirty="0"/>
              <a:t> </a:t>
            </a:r>
            <a:r>
              <a:rPr lang="en-US" u="sng" dirty="0" err="1"/>
              <a:t>án</a:t>
            </a:r>
            <a:r>
              <a:rPr lang="en-US" u="sng" dirty="0"/>
              <a:t> PPP </a:t>
            </a:r>
            <a:r>
              <a:rPr lang="en-US" u="sng" dirty="0" err="1"/>
              <a:t>được</a:t>
            </a:r>
            <a:r>
              <a:rPr lang="en-US" u="sng" dirty="0"/>
              <a:t> </a:t>
            </a:r>
            <a:r>
              <a:rPr lang="en-US" u="sng" dirty="0" err="1"/>
              <a:t>tài</a:t>
            </a:r>
            <a:r>
              <a:rPr lang="en-US" u="sng" dirty="0"/>
              <a:t> </a:t>
            </a:r>
            <a:r>
              <a:rPr lang="en-US" u="sng" dirty="0" err="1"/>
              <a:t>trợ</a:t>
            </a:r>
            <a:r>
              <a:rPr lang="en-US" u="sng" dirty="0"/>
              <a:t> </a:t>
            </a:r>
            <a:r>
              <a:rPr lang="en-US" u="sng" dirty="0" err="1"/>
              <a:t>bởi</a:t>
            </a:r>
            <a:r>
              <a:rPr lang="en-US" u="sng" dirty="0"/>
              <a:t> </a:t>
            </a:r>
            <a:r>
              <a:rPr lang="en-US" u="sng" dirty="0" err="1"/>
              <a:t>các</a:t>
            </a:r>
            <a:r>
              <a:rPr lang="en-US" u="sng" dirty="0"/>
              <a:t> </a:t>
            </a:r>
            <a:r>
              <a:rPr lang="en-US" u="sng" dirty="0" err="1"/>
              <a:t>thành</a:t>
            </a:r>
            <a:r>
              <a:rPr lang="en-US" u="sng" dirty="0"/>
              <a:t> </a:t>
            </a:r>
            <a:r>
              <a:rPr lang="en-US" u="sng" dirty="0" err="1"/>
              <a:t>viên</a:t>
            </a:r>
            <a:r>
              <a:rPr lang="en-US" u="sng" dirty="0"/>
              <a:t> (t</a:t>
            </a:r>
            <a:r>
              <a:rPr lang="vi-VN" u="sng" dirty="0">
                <a:latin typeface="Calibri" panose="020F0502020204030204" pitchFamily="34" charset="0"/>
                <a:cs typeface="Calibri" panose="020F0502020204030204" pitchFamily="34" charset="0"/>
              </a:rPr>
              <a:t>ư</a:t>
            </a:r>
            <a:r>
              <a:rPr lang="en-US" u="sng" dirty="0"/>
              <a:t> </a:t>
            </a:r>
            <a:r>
              <a:rPr lang="en-US" u="sng" dirty="0" err="1"/>
              <a:t>nhân</a:t>
            </a:r>
            <a:r>
              <a:rPr lang="en-US" u="sng" dirty="0"/>
              <a:t> </a:t>
            </a:r>
            <a:r>
              <a:rPr lang="en-US" u="sng" dirty="0" err="1"/>
              <a:t>và</a:t>
            </a:r>
            <a:r>
              <a:rPr lang="en-US" u="sng" dirty="0"/>
              <a:t> </a:t>
            </a:r>
            <a:r>
              <a:rPr lang="en-US" u="sng" dirty="0" err="1"/>
              <a:t>nhà</a:t>
            </a:r>
            <a:r>
              <a:rPr lang="en-US" u="sng" dirty="0"/>
              <a:t> </a:t>
            </a:r>
            <a:r>
              <a:rPr lang="en-US" u="sng" dirty="0" err="1"/>
              <a:t>tài</a:t>
            </a:r>
            <a:r>
              <a:rPr lang="en-US" u="sng" dirty="0"/>
              <a:t> </a:t>
            </a:r>
            <a:r>
              <a:rPr lang="en-US" u="sng" dirty="0" err="1"/>
              <a:t>trợ</a:t>
            </a:r>
            <a:r>
              <a:rPr lang="en-US" u="sng" dirty="0"/>
              <a:t>)</a:t>
            </a:r>
          </a:p>
          <a:p>
            <a:pPr algn="l"/>
            <a:endParaRPr lang="en-US" dirty="0"/>
          </a:p>
          <a:p>
            <a:pPr algn="l"/>
            <a:r>
              <a:rPr lang="en-US" u="sng" dirty="0"/>
              <a:t>Ban </a:t>
            </a:r>
            <a:r>
              <a:rPr lang="en-US" u="sng" dirty="0" err="1"/>
              <a:t>th</a:t>
            </a:r>
            <a:r>
              <a:rPr lang="vi-VN" u="sng" dirty="0">
                <a:latin typeface="Calibri" panose="020F0502020204030204" pitchFamily="34" charset="0"/>
                <a:cs typeface="Calibri" panose="020F0502020204030204" pitchFamily="34" charset="0"/>
              </a:rPr>
              <a:t>ư</a:t>
            </a:r>
            <a:r>
              <a:rPr lang="en-US" u="sng" dirty="0"/>
              <a:t> </a:t>
            </a:r>
            <a:r>
              <a:rPr lang="en-US" u="sng" dirty="0" err="1"/>
              <a:t>ký</a:t>
            </a:r>
            <a:r>
              <a:rPr lang="en-US" u="sng" dirty="0"/>
              <a:t> PSAV: </a:t>
            </a:r>
            <a:r>
              <a:rPr lang="en-US" u="sng" dirty="0" err="1"/>
              <a:t>tài</a:t>
            </a:r>
            <a:r>
              <a:rPr lang="en-US" u="sng" dirty="0"/>
              <a:t> </a:t>
            </a:r>
            <a:r>
              <a:rPr lang="en-US" u="sng" dirty="0" err="1"/>
              <a:t>trợ</a:t>
            </a:r>
            <a:r>
              <a:rPr lang="en-US" u="sng" dirty="0"/>
              <a:t> </a:t>
            </a:r>
            <a:r>
              <a:rPr lang="en-US" u="sng" dirty="0" err="1"/>
              <a:t>bởi</a:t>
            </a:r>
            <a:r>
              <a:rPr lang="en-US" u="sng" dirty="0"/>
              <a:t> </a:t>
            </a:r>
            <a:r>
              <a:rPr lang="en-US" u="sng" dirty="0" err="1"/>
              <a:t>khối</a:t>
            </a:r>
            <a:r>
              <a:rPr lang="en-US" u="sng" dirty="0"/>
              <a:t> </a:t>
            </a:r>
            <a:r>
              <a:rPr lang="en-US" u="sng" dirty="0" err="1"/>
              <a:t>công</a:t>
            </a:r>
            <a:r>
              <a:rPr lang="en-US" u="sng" dirty="0"/>
              <a:t> </a:t>
            </a:r>
            <a:r>
              <a:rPr lang="en-US" u="sng" dirty="0" err="1"/>
              <a:t>và</a:t>
            </a:r>
            <a:r>
              <a:rPr lang="en-US" u="sng" dirty="0"/>
              <a:t> </a:t>
            </a:r>
            <a:r>
              <a:rPr lang="en-US" u="sng" dirty="0" err="1"/>
              <a:t>khối</a:t>
            </a:r>
            <a:r>
              <a:rPr lang="en-US" u="sng" dirty="0"/>
              <a:t> t</a:t>
            </a:r>
            <a:r>
              <a:rPr lang="vi-VN" u="sng" dirty="0">
                <a:latin typeface="Calibri" panose="020F0502020204030204" pitchFamily="34" charset="0"/>
                <a:cs typeface="Calibri" panose="020F0502020204030204" pitchFamily="34" charset="0"/>
              </a:rPr>
              <a:t>ư</a:t>
            </a:r>
            <a:r>
              <a:rPr lang="en-US" u="sng" dirty="0"/>
              <a:t>: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400" i="1" dirty="0" err="1"/>
              <a:t>Đóng</a:t>
            </a:r>
            <a:r>
              <a:rPr lang="en-US" sz="2400" i="1" dirty="0"/>
              <a:t> </a:t>
            </a:r>
            <a:r>
              <a:rPr lang="en-US" sz="2400" i="1" dirty="0" err="1"/>
              <a:t>góp</a:t>
            </a:r>
            <a:r>
              <a:rPr lang="en-US" sz="2400" i="1" dirty="0"/>
              <a:t> </a:t>
            </a:r>
            <a:r>
              <a:rPr lang="en-US" sz="2400" i="1" dirty="0" err="1"/>
              <a:t>bằng</a:t>
            </a:r>
            <a:r>
              <a:rPr lang="en-US" sz="2400" i="1" dirty="0"/>
              <a:t> </a:t>
            </a:r>
            <a:r>
              <a:rPr lang="en-US" sz="2400" i="1" dirty="0" err="1"/>
              <a:t>hiện</a:t>
            </a:r>
            <a:r>
              <a:rPr lang="en-US" sz="2400" i="1" dirty="0"/>
              <a:t> </a:t>
            </a:r>
            <a:r>
              <a:rPr lang="en-US" sz="2400" i="1" dirty="0" err="1"/>
              <a:t>vật</a:t>
            </a:r>
            <a:r>
              <a:rPr lang="en-US" sz="2400" i="1" dirty="0"/>
              <a:t> </a:t>
            </a:r>
            <a:r>
              <a:rPr lang="en-US" sz="2400" i="1" dirty="0" err="1"/>
              <a:t>của</a:t>
            </a:r>
            <a:r>
              <a:rPr lang="en-US" sz="2400" i="1" dirty="0"/>
              <a:t> </a:t>
            </a:r>
            <a:r>
              <a:rPr lang="en-US" sz="2400" i="1" dirty="0" err="1"/>
              <a:t>Bộ</a:t>
            </a:r>
            <a:r>
              <a:rPr lang="en-US" sz="2400" i="1" dirty="0"/>
              <a:t> NN&amp;PTNT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400" i="1" dirty="0"/>
              <a:t>Grow Asia </a:t>
            </a:r>
            <a:r>
              <a:rPr lang="en-US" sz="2400" i="1" dirty="0" err="1"/>
              <a:t>và</a:t>
            </a:r>
            <a:r>
              <a:rPr lang="en-US" sz="2400" i="1" dirty="0"/>
              <a:t> DFAT 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400" i="1" dirty="0" err="1"/>
              <a:t>Đóng</a:t>
            </a:r>
            <a:r>
              <a:rPr lang="en-US" sz="2400" i="1" dirty="0"/>
              <a:t> </a:t>
            </a:r>
            <a:r>
              <a:rPr lang="en-US" sz="2400" i="1" dirty="0" err="1"/>
              <a:t>góp</a:t>
            </a:r>
            <a:r>
              <a:rPr lang="en-US" sz="2400" i="1" dirty="0"/>
              <a:t> </a:t>
            </a:r>
            <a:r>
              <a:rPr lang="en-US" sz="2400" i="1" dirty="0" err="1"/>
              <a:t>tài</a:t>
            </a:r>
            <a:r>
              <a:rPr lang="en-US" sz="2400" i="1" dirty="0"/>
              <a:t> </a:t>
            </a:r>
            <a:r>
              <a:rPr lang="en-US" sz="2400" i="1" dirty="0" err="1"/>
              <a:t>chính</a:t>
            </a:r>
            <a:r>
              <a:rPr lang="en-US" sz="2400" i="1" dirty="0"/>
              <a:t> </a:t>
            </a:r>
            <a:r>
              <a:rPr lang="en-US" sz="2400" i="1" dirty="0" err="1"/>
              <a:t>từ</a:t>
            </a:r>
            <a:r>
              <a:rPr lang="en-US" sz="2400" i="1" dirty="0"/>
              <a:t> </a:t>
            </a:r>
            <a:r>
              <a:rPr lang="en-US" sz="2400" i="1" dirty="0" err="1"/>
              <a:t>các</a:t>
            </a:r>
            <a:r>
              <a:rPr lang="en-US" sz="2400" i="1" dirty="0"/>
              <a:t> </a:t>
            </a:r>
            <a:r>
              <a:rPr lang="en-US" sz="2400" i="1" dirty="0" err="1"/>
              <a:t>doanh</a:t>
            </a:r>
            <a:r>
              <a:rPr lang="en-US" sz="2400" i="1" dirty="0"/>
              <a:t> </a:t>
            </a:r>
            <a:r>
              <a:rPr lang="en-US" sz="2400" i="1" dirty="0" err="1"/>
              <a:t>nghiệp</a:t>
            </a:r>
            <a:endParaRPr lang="en-US" sz="2400" i="1" dirty="0"/>
          </a:p>
          <a:p>
            <a:pPr lvl="1" algn="l"/>
            <a:endParaRPr lang="en-US" sz="2400" i="1" dirty="0"/>
          </a:p>
          <a:p>
            <a:pPr algn="l"/>
            <a:r>
              <a:rPr lang="en-US" u="sng" dirty="0" err="1"/>
              <a:t>Đóng</a:t>
            </a:r>
            <a:r>
              <a:rPr lang="en-US" u="sng" dirty="0"/>
              <a:t> </a:t>
            </a:r>
            <a:r>
              <a:rPr lang="en-US" u="sng" dirty="0" err="1"/>
              <a:t>góp</a:t>
            </a:r>
            <a:r>
              <a:rPr lang="en-US" u="sng" dirty="0"/>
              <a:t> </a:t>
            </a:r>
            <a:r>
              <a:rPr lang="en-US" u="sng" dirty="0" err="1"/>
              <a:t>th</a:t>
            </a:r>
            <a:r>
              <a:rPr lang="vi-VN" u="sng" dirty="0">
                <a:latin typeface="Calibri" panose="020F0502020204030204" pitchFamily="34" charset="0"/>
                <a:cs typeface="Calibri" panose="020F0502020204030204" pitchFamily="34" charset="0"/>
              </a:rPr>
              <a:t>ư</a:t>
            </a:r>
            <a:r>
              <a:rPr lang="en-US" u="sng" dirty="0" err="1"/>
              <a:t>ờng</a:t>
            </a:r>
            <a:r>
              <a:rPr lang="en-US" u="sng" dirty="0"/>
              <a:t> </a:t>
            </a:r>
            <a:r>
              <a:rPr lang="en-US" u="sng" dirty="0" err="1"/>
              <a:t>niên</a:t>
            </a:r>
            <a:r>
              <a:rPr lang="en-US" u="sng" dirty="0"/>
              <a:t> </a:t>
            </a:r>
            <a:r>
              <a:rPr lang="en-US" u="sng" dirty="0" err="1"/>
              <a:t>bởi</a:t>
            </a:r>
            <a:r>
              <a:rPr lang="en-US" u="sng" dirty="0"/>
              <a:t> </a:t>
            </a:r>
            <a:r>
              <a:rPr lang="en-US" u="sng" dirty="0" err="1"/>
              <a:t>các</a:t>
            </a:r>
            <a:r>
              <a:rPr lang="en-US" u="sng" dirty="0"/>
              <a:t> </a:t>
            </a:r>
            <a:r>
              <a:rPr lang="en-US" u="sng" dirty="0" err="1"/>
              <a:t>doanh</a:t>
            </a:r>
            <a:r>
              <a:rPr lang="en-US" u="sng" dirty="0"/>
              <a:t> </a:t>
            </a:r>
            <a:r>
              <a:rPr lang="en-US" u="sng" dirty="0" err="1"/>
              <a:t>nghiệp</a:t>
            </a:r>
            <a:r>
              <a:rPr lang="en-US" u="sng" dirty="0"/>
              <a:t> </a:t>
            </a:r>
            <a:r>
              <a:rPr lang="en-US" u="sng" dirty="0" err="1"/>
              <a:t>thành</a:t>
            </a:r>
            <a:r>
              <a:rPr lang="en-US" u="sng" dirty="0"/>
              <a:t> </a:t>
            </a:r>
            <a:r>
              <a:rPr lang="en-US" u="sng" dirty="0" err="1"/>
              <a:t>viên</a:t>
            </a:r>
            <a:r>
              <a:rPr lang="en-US" u="sng" dirty="0"/>
              <a:t> PSAV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400" i="1" dirty="0" err="1"/>
              <a:t>Quy</a:t>
            </a:r>
            <a:r>
              <a:rPr lang="en-US" sz="2400" i="1" dirty="0"/>
              <a:t> </a:t>
            </a:r>
            <a:r>
              <a:rPr lang="en-US" sz="2400" i="1" dirty="0" err="1"/>
              <a:t>chế</a:t>
            </a:r>
            <a:r>
              <a:rPr lang="en-US" sz="2400" i="1" dirty="0"/>
              <a:t> </a:t>
            </a:r>
            <a:r>
              <a:rPr lang="en-US" sz="2400" i="1" dirty="0" err="1"/>
              <a:t>hoạt</a:t>
            </a:r>
            <a:r>
              <a:rPr lang="en-US" sz="2400" i="1" dirty="0"/>
              <a:t> </a:t>
            </a:r>
            <a:r>
              <a:rPr lang="en-US" sz="2400" i="1" dirty="0" err="1"/>
              <a:t>động</a:t>
            </a:r>
            <a:r>
              <a:rPr lang="en-US" sz="2400" i="1" dirty="0"/>
              <a:t> bao </a:t>
            </a:r>
            <a:r>
              <a:rPr lang="en-US" sz="2400" i="1" dirty="0" err="1"/>
              <a:t>gồm</a:t>
            </a:r>
            <a:r>
              <a:rPr lang="en-US" sz="2400" i="1" dirty="0"/>
              <a:t> </a:t>
            </a:r>
            <a:r>
              <a:rPr lang="en-US" sz="2400" i="1" dirty="0" err="1"/>
              <a:t>quy</a:t>
            </a:r>
            <a:r>
              <a:rPr lang="en-US" sz="2400" i="1" dirty="0"/>
              <a:t> </a:t>
            </a:r>
            <a:r>
              <a:rPr lang="en-US" sz="2400" i="1" dirty="0" err="1"/>
              <a:t>định</a:t>
            </a:r>
            <a:r>
              <a:rPr lang="en-US" sz="2400" i="1" dirty="0"/>
              <a:t> </a:t>
            </a:r>
            <a:r>
              <a:rPr lang="en-US" sz="2400" i="1" dirty="0" err="1"/>
              <a:t>về</a:t>
            </a:r>
            <a:r>
              <a:rPr lang="en-US" sz="2400" i="1" dirty="0"/>
              <a:t> </a:t>
            </a:r>
            <a:r>
              <a:rPr lang="en-US" sz="2400" i="1" dirty="0" err="1"/>
              <a:t>đóng</a:t>
            </a:r>
            <a:r>
              <a:rPr lang="en-US" sz="2400" i="1" dirty="0"/>
              <a:t> </a:t>
            </a:r>
            <a:r>
              <a:rPr lang="en-US" sz="2400" i="1" dirty="0" err="1"/>
              <a:t>góp</a:t>
            </a:r>
            <a:r>
              <a:rPr lang="en-US" sz="2400" i="1" dirty="0"/>
              <a:t> </a:t>
            </a:r>
            <a:r>
              <a:rPr lang="en-US" sz="2400" i="1" dirty="0" err="1"/>
              <a:t>thường</a:t>
            </a:r>
            <a:r>
              <a:rPr lang="en-US" sz="2400" i="1" dirty="0"/>
              <a:t> </a:t>
            </a:r>
            <a:r>
              <a:rPr lang="en-US" sz="2400" i="1" dirty="0" err="1"/>
              <a:t>niên</a:t>
            </a:r>
            <a:r>
              <a:rPr lang="en-US" sz="2400" i="1" dirty="0"/>
              <a:t> </a:t>
            </a:r>
            <a:r>
              <a:rPr lang="en-US" sz="2400" i="1" dirty="0" err="1"/>
              <a:t>bởi</a:t>
            </a:r>
            <a:r>
              <a:rPr lang="en-US" sz="2400" i="1" dirty="0"/>
              <a:t> </a:t>
            </a:r>
            <a:r>
              <a:rPr lang="en-US" sz="2400" i="1" dirty="0" err="1"/>
              <a:t>các</a:t>
            </a:r>
            <a:r>
              <a:rPr lang="en-US" sz="2400" i="1" dirty="0"/>
              <a:t> </a:t>
            </a:r>
            <a:r>
              <a:rPr lang="en-US" sz="2400" i="1" dirty="0" err="1"/>
              <a:t>thành</a:t>
            </a:r>
            <a:r>
              <a:rPr lang="en-US" sz="2400" i="1" dirty="0"/>
              <a:t> </a:t>
            </a:r>
            <a:r>
              <a:rPr lang="en-US" sz="2400" i="1" dirty="0" err="1"/>
              <a:t>viên</a:t>
            </a:r>
            <a:r>
              <a:rPr lang="en-US" sz="2400" i="1" dirty="0"/>
              <a:t> </a:t>
            </a:r>
            <a:r>
              <a:rPr lang="en-US" sz="2400" i="1" dirty="0" err="1"/>
              <a:t>đã</a:t>
            </a:r>
            <a:r>
              <a:rPr lang="en-US" sz="2400" i="1" dirty="0"/>
              <a:t> </a:t>
            </a:r>
            <a:r>
              <a:rPr lang="en-US" sz="2400" i="1" dirty="0" err="1"/>
              <a:t>được</a:t>
            </a:r>
            <a:r>
              <a:rPr lang="en-US" sz="2400" i="1" dirty="0"/>
              <a:t> </a:t>
            </a:r>
            <a:r>
              <a:rPr lang="en-US" sz="2400" i="1" dirty="0" err="1"/>
              <a:t>điều</a:t>
            </a:r>
            <a:r>
              <a:rPr lang="en-US" sz="2400" i="1" dirty="0"/>
              <a:t> </a:t>
            </a:r>
            <a:r>
              <a:rPr lang="en-US" sz="2400" i="1" dirty="0" err="1"/>
              <a:t>chỉnh</a:t>
            </a:r>
            <a:r>
              <a:rPr lang="en-US" sz="2400" i="1" dirty="0"/>
              <a:t> </a:t>
            </a:r>
            <a:r>
              <a:rPr lang="en-US" sz="2400" i="1" dirty="0" err="1"/>
              <a:t>và</a:t>
            </a:r>
            <a:r>
              <a:rPr lang="en-US" sz="2400" i="1" dirty="0"/>
              <a:t> ban </a:t>
            </a:r>
            <a:r>
              <a:rPr lang="en-US" sz="2400" i="1" dirty="0" err="1"/>
              <a:t>hành</a:t>
            </a:r>
            <a:r>
              <a:rPr lang="en-US" sz="2400" i="1" dirty="0"/>
              <a:t> </a:t>
            </a:r>
            <a:r>
              <a:rPr lang="en-US" sz="2400" i="1" dirty="0" err="1"/>
              <a:t>vào</a:t>
            </a:r>
            <a:r>
              <a:rPr lang="en-US" sz="2400" i="1" dirty="0"/>
              <a:t> T6/2018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400" i="1" dirty="0" err="1"/>
              <a:t>Yêu</a:t>
            </a:r>
            <a:r>
              <a:rPr lang="en-US" sz="2400" i="1" dirty="0"/>
              <a:t> </a:t>
            </a:r>
            <a:r>
              <a:rPr lang="en-US" sz="2400" i="1" dirty="0" err="1"/>
              <a:t>cầu</a:t>
            </a:r>
            <a:r>
              <a:rPr lang="en-US" sz="2400" i="1" dirty="0"/>
              <a:t> </a:t>
            </a:r>
            <a:r>
              <a:rPr lang="en-US" sz="2400" i="1" dirty="0" err="1"/>
              <a:t>đóng</a:t>
            </a:r>
            <a:r>
              <a:rPr lang="en-US" sz="2400" i="1" dirty="0"/>
              <a:t> </a:t>
            </a:r>
            <a:r>
              <a:rPr lang="en-US" sz="2400" i="1" dirty="0" err="1"/>
              <a:t>góp</a:t>
            </a:r>
            <a:r>
              <a:rPr lang="en-US" sz="2400" i="1" dirty="0"/>
              <a:t> </a:t>
            </a:r>
            <a:r>
              <a:rPr lang="en-US" sz="2400" i="1" dirty="0" err="1"/>
              <a:t>vào</a:t>
            </a:r>
            <a:r>
              <a:rPr lang="en-US" sz="2400" i="1" dirty="0"/>
              <a:t> T8/2018 (</a:t>
            </a:r>
            <a:r>
              <a:rPr lang="en-US" sz="2400" i="1" dirty="0" err="1"/>
              <a:t>hiện</a:t>
            </a:r>
            <a:r>
              <a:rPr lang="en-US" sz="2400" i="1" dirty="0"/>
              <a:t> </a:t>
            </a:r>
            <a:r>
              <a:rPr lang="en-US" sz="2400" i="1" dirty="0" err="1"/>
              <a:t>chỉ</a:t>
            </a:r>
            <a:r>
              <a:rPr lang="en-US" sz="2400" i="1" dirty="0"/>
              <a:t> </a:t>
            </a:r>
            <a:r>
              <a:rPr lang="en-US" sz="2400" i="1" dirty="0" err="1"/>
              <a:t>có</a:t>
            </a:r>
            <a:r>
              <a:rPr lang="en-US" sz="2400" i="1" dirty="0"/>
              <a:t> 14 </a:t>
            </a:r>
            <a:r>
              <a:rPr lang="en-US" sz="2400" i="1" dirty="0" err="1"/>
              <a:t>doanh</a:t>
            </a:r>
            <a:r>
              <a:rPr lang="en-US" sz="2400" i="1" dirty="0"/>
              <a:t> </a:t>
            </a:r>
            <a:r>
              <a:rPr lang="en-US" sz="2400" i="1" dirty="0" err="1"/>
              <a:t>nghiệp</a:t>
            </a:r>
            <a:r>
              <a:rPr lang="en-US" sz="2400" i="1" dirty="0"/>
              <a:t> </a:t>
            </a:r>
            <a:r>
              <a:rPr lang="en-US" sz="2400" i="1" dirty="0" err="1"/>
              <a:t>thành</a:t>
            </a:r>
            <a:r>
              <a:rPr lang="en-US" sz="2400" i="1" dirty="0"/>
              <a:t> </a:t>
            </a:r>
            <a:r>
              <a:rPr lang="en-US" sz="2400" i="1" dirty="0" err="1"/>
              <a:t>viên</a:t>
            </a:r>
            <a:r>
              <a:rPr lang="en-US" sz="2400" i="1" dirty="0"/>
              <a:t> </a:t>
            </a:r>
            <a:r>
              <a:rPr lang="en-US" sz="2400" i="1" dirty="0" err="1"/>
              <a:t>thực</a:t>
            </a:r>
            <a:r>
              <a:rPr lang="en-US" sz="2400" i="1" dirty="0"/>
              <a:t> </a:t>
            </a:r>
            <a:r>
              <a:rPr lang="en-US" sz="2400" i="1" dirty="0" err="1"/>
              <a:t>hiện</a:t>
            </a:r>
            <a:r>
              <a:rPr lang="en-US" sz="2400" i="1" dirty="0"/>
              <a:t> </a:t>
            </a:r>
            <a:r>
              <a:rPr lang="en-US" sz="2400" i="1" dirty="0" err="1"/>
              <a:t>đóng</a:t>
            </a:r>
            <a:r>
              <a:rPr lang="en-US" sz="2400" i="1" dirty="0"/>
              <a:t> </a:t>
            </a:r>
            <a:r>
              <a:rPr lang="en-US" sz="2400" i="1" dirty="0" err="1"/>
              <a:t>góp</a:t>
            </a:r>
            <a:r>
              <a:rPr lang="en-US" sz="2400" i="1" dirty="0"/>
              <a:t> </a:t>
            </a:r>
            <a:r>
              <a:rPr lang="en-US" sz="2400" i="1" dirty="0" err="1"/>
              <a:t>th</a:t>
            </a:r>
            <a:r>
              <a:rPr lang="vi-VN" sz="2400" i="1" dirty="0">
                <a:latin typeface="Calibri" panose="020F0502020204030204" pitchFamily="34" charset="0"/>
                <a:cs typeface="Calibri" panose="020F0502020204030204" pitchFamily="34" charset="0"/>
              </a:rPr>
              <a:t>ư</a:t>
            </a:r>
            <a:r>
              <a:rPr lang="en-US" sz="2400" i="1" dirty="0" err="1"/>
              <a:t>ờng</a:t>
            </a:r>
            <a:r>
              <a:rPr lang="en-US" sz="2400" i="1" dirty="0"/>
              <a:t> </a:t>
            </a:r>
            <a:r>
              <a:rPr lang="en-US" sz="2400" i="1" dirty="0" err="1"/>
              <a:t>niên</a:t>
            </a:r>
            <a:r>
              <a:rPr lang="en-US" sz="2400" i="1" dirty="0"/>
              <a:t>)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400" i="1" dirty="0" err="1"/>
              <a:t>Khó</a:t>
            </a:r>
            <a:r>
              <a:rPr lang="en-US" sz="2400" i="1" dirty="0"/>
              <a:t> </a:t>
            </a:r>
            <a:r>
              <a:rPr lang="en-US" sz="2400" i="1" dirty="0" err="1"/>
              <a:t>khăn</a:t>
            </a:r>
            <a:r>
              <a:rPr lang="en-US" sz="2400" i="1" dirty="0"/>
              <a:t> </a:t>
            </a:r>
            <a:r>
              <a:rPr lang="en-US" sz="2400" i="1" dirty="0" err="1"/>
              <a:t>trong</a:t>
            </a:r>
            <a:r>
              <a:rPr lang="en-US" sz="2400" i="1" dirty="0"/>
              <a:t> </a:t>
            </a:r>
            <a:r>
              <a:rPr lang="en-US" sz="2400" i="1" dirty="0" err="1"/>
              <a:t>việc</a:t>
            </a:r>
            <a:r>
              <a:rPr lang="en-US" sz="2400" i="1" dirty="0"/>
              <a:t> </a:t>
            </a:r>
            <a:r>
              <a:rPr lang="en-US" sz="2400" i="1" dirty="0" err="1"/>
              <a:t>thu</a:t>
            </a:r>
            <a:r>
              <a:rPr lang="en-US" sz="2400" i="1" dirty="0"/>
              <a:t> </a:t>
            </a:r>
            <a:r>
              <a:rPr lang="en-US" sz="2400" i="1" dirty="0" err="1"/>
              <a:t>đóng</a:t>
            </a:r>
            <a:r>
              <a:rPr lang="en-US" sz="2400" i="1" dirty="0"/>
              <a:t> </a:t>
            </a:r>
            <a:r>
              <a:rPr lang="en-US" sz="2400" i="1" dirty="0" err="1"/>
              <a:t>góp</a:t>
            </a:r>
            <a:r>
              <a:rPr lang="en-US" sz="2400" i="1" dirty="0"/>
              <a:t> </a:t>
            </a:r>
            <a:r>
              <a:rPr lang="en-US" sz="2400" i="1" dirty="0" err="1"/>
              <a:t>th</a:t>
            </a:r>
            <a:r>
              <a:rPr lang="vi-VN" sz="2400" i="1" dirty="0">
                <a:latin typeface="Calibri" panose="020F0502020204030204" pitchFamily="34" charset="0"/>
                <a:cs typeface="Calibri" panose="020F0502020204030204" pitchFamily="34" charset="0"/>
              </a:rPr>
              <a:t>ư</a:t>
            </a:r>
            <a:r>
              <a:rPr lang="en-US" sz="2400" i="1" dirty="0" err="1"/>
              <a:t>ờng</a:t>
            </a:r>
            <a:r>
              <a:rPr lang="en-US" sz="2400" i="1" dirty="0"/>
              <a:t> </a:t>
            </a:r>
            <a:r>
              <a:rPr lang="en-US" sz="2400" i="1" dirty="0" err="1"/>
              <a:t>niên</a:t>
            </a:r>
            <a:r>
              <a:rPr lang="en-US" sz="2400" i="1" dirty="0"/>
              <a:t>: </a:t>
            </a:r>
            <a:r>
              <a:rPr lang="en-US" sz="2400" i="1" dirty="0" err="1"/>
              <a:t>mỗi</a:t>
            </a:r>
            <a:r>
              <a:rPr lang="en-US" sz="2400" i="1" dirty="0"/>
              <a:t> </a:t>
            </a:r>
            <a:r>
              <a:rPr lang="en-US" sz="2400" i="1" dirty="0" err="1"/>
              <a:t>doanh</a:t>
            </a:r>
            <a:r>
              <a:rPr lang="en-US" sz="2400" i="1" dirty="0"/>
              <a:t> </a:t>
            </a:r>
            <a:r>
              <a:rPr lang="en-US" sz="2400" i="1" dirty="0" err="1"/>
              <a:t>nghiệp</a:t>
            </a:r>
            <a:r>
              <a:rPr lang="en-US" sz="2400" i="1" dirty="0"/>
              <a:t> </a:t>
            </a:r>
            <a:r>
              <a:rPr lang="en-US" sz="2400" i="1" dirty="0" err="1"/>
              <a:t>có</a:t>
            </a:r>
            <a:r>
              <a:rPr lang="en-US" sz="2400" i="1" dirty="0"/>
              <a:t> </a:t>
            </a:r>
            <a:r>
              <a:rPr lang="en-US" sz="2400" i="1" dirty="0" err="1"/>
              <a:t>một</a:t>
            </a:r>
            <a:r>
              <a:rPr lang="en-US" sz="2400" i="1" dirty="0"/>
              <a:t> </a:t>
            </a:r>
            <a:r>
              <a:rPr lang="en-US" sz="2400" i="1" dirty="0" err="1"/>
              <a:t>yêu</a:t>
            </a:r>
            <a:r>
              <a:rPr lang="en-US" sz="2400" i="1" dirty="0"/>
              <a:t> </a:t>
            </a:r>
            <a:r>
              <a:rPr lang="en-US" sz="2400" i="1" dirty="0" err="1"/>
              <a:t>cầu</a:t>
            </a:r>
            <a:r>
              <a:rPr lang="en-US" sz="2400" i="1" dirty="0"/>
              <a:t>/</a:t>
            </a:r>
            <a:r>
              <a:rPr lang="en-US" sz="2400" i="1" dirty="0" err="1"/>
              <a:t>quy</a:t>
            </a:r>
            <a:r>
              <a:rPr lang="en-US" sz="2400" i="1" dirty="0"/>
              <a:t> </a:t>
            </a:r>
            <a:r>
              <a:rPr lang="en-US" sz="2400" i="1" dirty="0" err="1"/>
              <a:t>trình</a:t>
            </a:r>
            <a:r>
              <a:rPr lang="en-US" sz="2400" i="1" dirty="0"/>
              <a:t> </a:t>
            </a:r>
            <a:r>
              <a:rPr lang="en-US" sz="2400" i="1" dirty="0" err="1"/>
              <a:t>riêng</a:t>
            </a: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25406475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sosceles Triangle 4">
            <a:extLst>
              <a:ext uri="{FF2B5EF4-FFF2-40B4-BE49-F238E27FC236}">
                <a16:creationId xmlns:a16="http://schemas.microsoft.com/office/drawing/2014/main" id="{1E50C59F-7285-4B67-BC04-1B7F97AF9A95}"/>
              </a:ext>
            </a:extLst>
          </p:cNvPr>
          <p:cNvSpPr/>
          <p:nvPr/>
        </p:nvSpPr>
        <p:spPr>
          <a:xfrm rot="5400000">
            <a:off x="5155314" y="1925165"/>
            <a:ext cx="1192697" cy="381000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499F27ED-F7B9-4FDA-BC24-2A6490A0560F}"/>
              </a:ext>
            </a:extLst>
          </p:cNvPr>
          <p:cNvSpPr/>
          <p:nvPr/>
        </p:nvSpPr>
        <p:spPr>
          <a:xfrm rot="5400000">
            <a:off x="5163606" y="3694656"/>
            <a:ext cx="1192697" cy="381000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D5A1DD46-22F6-44FE-B8F4-7AF8B14D3819}"/>
              </a:ext>
            </a:extLst>
          </p:cNvPr>
          <p:cNvSpPr/>
          <p:nvPr/>
        </p:nvSpPr>
        <p:spPr>
          <a:xfrm rot="5400000">
            <a:off x="5155313" y="5471643"/>
            <a:ext cx="1192697" cy="381000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050F23D-F4A6-415D-9A35-F715B12F8C2B}"/>
              </a:ext>
            </a:extLst>
          </p:cNvPr>
          <p:cNvSpPr txBox="1"/>
          <p:nvPr/>
        </p:nvSpPr>
        <p:spPr>
          <a:xfrm>
            <a:off x="1473413" y="724379"/>
            <a:ext cx="34117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/>
              <a:t>Rào</a:t>
            </a:r>
            <a:r>
              <a:rPr lang="en-US" sz="2000" b="1" dirty="0"/>
              <a:t> </a:t>
            </a:r>
            <a:r>
              <a:rPr lang="en-US" sz="2000" b="1" dirty="0" err="1"/>
              <a:t>cản</a:t>
            </a:r>
            <a:r>
              <a:rPr lang="en-US" sz="2000" b="1" dirty="0"/>
              <a:t> </a:t>
            </a:r>
            <a:r>
              <a:rPr lang="en-US" sz="2000" b="1" dirty="0" err="1"/>
              <a:t>thực</a:t>
            </a:r>
            <a:r>
              <a:rPr lang="en-US" sz="2000" b="1" dirty="0"/>
              <a:t> </a:t>
            </a:r>
            <a:r>
              <a:rPr lang="en-US" sz="2000" b="1" dirty="0" err="1"/>
              <a:t>hiện</a:t>
            </a:r>
            <a:r>
              <a:rPr lang="en-US" sz="2000" b="1" dirty="0"/>
              <a:t> </a:t>
            </a:r>
            <a:r>
              <a:rPr lang="en-US" sz="2000" b="1" dirty="0" err="1"/>
              <a:t>các</a:t>
            </a:r>
            <a:r>
              <a:rPr lang="en-US" sz="2000" b="1" dirty="0"/>
              <a:t> </a:t>
            </a:r>
            <a:r>
              <a:rPr lang="en-US" sz="2000" b="1" dirty="0" err="1"/>
              <a:t>ưu</a:t>
            </a:r>
            <a:r>
              <a:rPr lang="en-US" sz="2000" b="1" dirty="0"/>
              <a:t> </a:t>
            </a:r>
            <a:r>
              <a:rPr lang="en-US" sz="2000" b="1" dirty="0" err="1"/>
              <a:t>tiên</a:t>
            </a:r>
            <a:r>
              <a:rPr lang="en-US" sz="2000" b="1" dirty="0"/>
              <a:t>:</a:t>
            </a:r>
            <a:endParaRPr lang="en-SG" sz="2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06F3CB8-2595-471C-B845-94A665969CA4}"/>
              </a:ext>
            </a:extLst>
          </p:cNvPr>
          <p:cNvSpPr txBox="1"/>
          <p:nvPr/>
        </p:nvSpPr>
        <p:spPr>
          <a:xfrm>
            <a:off x="6510934" y="724379"/>
            <a:ext cx="37060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/>
              <a:t>Hỗ</a:t>
            </a:r>
            <a:r>
              <a:rPr lang="en-US" sz="2000" b="1" dirty="0"/>
              <a:t> </a:t>
            </a:r>
            <a:r>
              <a:rPr lang="en-US" sz="2000" b="1" dirty="0" err="1"/>
              <a:t>trợ</a:t>
            </a:r>
            <a:r>
              <a:rPr lang="en-US" sz="2000" b="1" dirty="0"/>
              <a:t> </a:t>
            </a:r>
            <a:r>
              <a:rPr lang="en-US" sz="2000" b="1" dirty="0" err="1"/>
              <a:t>từ</a:t>
            </a:r>
            <a:r>
              <a:rPr lang="en-US" sz="2000" b="1" dirty="0"/>
              <a:t> </a:t>
            </a:r>
            <a:r>
              <a:rPr lang="en-US" sz="2000" b="1" dirty="0" err="1"/>
              <a:t>các</a:t>
            </a:r>
            <a:r>
              <a:rPr lang="en-US" sz="2000" b="1" dirty="0"/>
              <a:t> </a:t>
            </a:r>
            <a:r>
              <a:rPr lang="en-US" sz="2000" b="1" dirty="0" err="1"/>
              <a:t>Nhóm</a:t>
            </a:r>
            <a:r>
              <a:rPr lang="en-US" sz="2000" b="1" dirty="0"/>
              <a:t> </a:t>
            </a:r>
            <a:r>
              <a:rPr lang="en-US" sz="2000" b="1" dirty="0" err="1"/>
              <a:t>công</a:t>
            </a:r>
            <a:r>
              <a:rPr lang="en-US" sz="2000" b="1" dirty="0"/>
              <a:t> </a:t>
            </a:r>
            <a:r>
              <a:rPr lang="en-US" sz="2000" b="1" dirty="0" err="1"/>
              <a:t>tác</a:t>
            </a:r>
            <a:r>
              <a:rPr lang="en-US" sz="2000" b="1" dirty="0"/>
              <a:t> PPP</a:t>
            </a:r>
            <a:endParaRPr lang="en-SG" sz="2000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E7073AF-80D5-455B-B241-4E99D23B853A}"/>
              </a:ext>
            </a:extLst>
          </p:cNvPr>
          <p:cNvGrpSpPr/>
          <p:nvPr/>
        </p:nvGrpSpPr>
        <p:grpSpPr>
          <a:xfrm>
            <a:off x="528848" y="1192579"/>
            <a:ext cx="4438937" cy="1723014"/>
            <a:chOff x="-550770" y="-6611"/>
            <a:chExt cx="2348119" cy="3113386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87BB115-6D4A-4A20-A781-9B22DBCA8A4C}"/>
                </a:ext>
              </a:extLst>
            </p:cNvPr>
            <p:cNvSpPr/>
            <p:nvPr/>
          </p:nvSpPr>
          <p:spPr>
            <a:xfrm>
              <a:off x="-550770" y="40370"/>
              <a:ext cx="2348119" cy="3066405"/>
            </a:xfrm>
            <a:prstGeom prst="rect">
              <a:avLst/>
            </a:prstGeom>
          </p:spPr>
          <p:style>
            <a:lnRef idx="2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A5D6BA1-A65B-42F6-832B-E9F9E6D38484}"/>
                </a:ext>
              </a:extLst>
            </p:cNvPr>
            <p:cNvSpPr txBox="1"/>
            <p:nvPr/>
          </p:nvSpPr>
          <p:spPr>
            <a:xfrm>
              <a:off x="-526995" y="-6611"/>
              <a:ext cx="2259813" cy="31133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5344" tIns="85344" rIns="113792" bIns="128016" numCol="1" spcCol="1270" anchor="t" anchorCtr="0">
              <a:noAutofit/>
            </a:bodyPr>
            <a:lstStyle/>
            <a:p>
              <a:pPr marL="0" lvl="1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1600" b="1" dirty="0">
                  <a:solidFill>
                    <a:schemeClr val="tx1"/>
                  </a:solidFill>
                </a:rPr>
                <a:t>Ban </a:t>
              </a:r>
              <a:r>
                <a:rPr lang="en-US" sz="1600" b="1" dirty="0" err="1">
                  <a:solidFill>
                    <a:schemeClr val="tx1"/>
                  </a:solidFill>
                </a:rPr>
                <a:t>th</a:t>
              </a:r>
              <a:r>
                <a:rPr lang="vi-VN" sz="1600" b="1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ư</a:t>
              </a:r>
              <a:r>
                <a:rPr lang="en-US" sz="1600" b="1" dirty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>
                  <a:solidFill>
                    <a:schemeClr val="tx1"/>
                  </a:solidFill>
                </a:rPr>
                <a:t>ký</a:t>
              </a:r>
              <a:r>
                <a:rPr lang="en-US" sz="1600" b="1" dirty="0">
                  <a:solidFill>
                    <a:schemeClr val="tx1"/>
                  </a:solidFill>
                </a:rPr>
                <a:t> PSAV</a:t>
              </a:r>
            </a:p>
            <a:p>
              <a:pPr marL="171450" lvl="1" indent="-1714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1600" dirty="0" err="1">
                  <a:solidFill>
                    <a:schemeClr val="tx1"/>
                  </a:solidFill>
                </a:rPr>
                <a:t>Chưa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có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kế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hoạch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hoạt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động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dài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hạn</a:t>
              </a:r>
              <a:endParaRPr lang="en-US" sz="1600" dirty="0">
                <a:solidFill>
                  <a:schemeClr val="tx1"/>
                </a:solidFill>
              </a:endParaRPr>
            </a:p>
            <a:p>
              <a:pPr marL="171450" lvl="1" indent="-1714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1600" dirty="0" err="1">
                  <a:solidFill>
                    <a:schemeClr val="tx1"/>
                  </a:solidFill>
                </a:rPr>
                <a:t>Ngân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sách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thiếu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ổn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định</a:t>
              </a:r>
              <a:endParaRPr lang="en-US" sz="1600" dirty="0">
                <a:solidFill>
                  <a:schemeClr val="tx1"/>
                </a:solidFill>
              </a:endParaRPr>
            </a:p>
            <a:p>
              <a:pPr marL="171450" lvl="1" indent="-1714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1600" dirty="0">
                  <a:solidFill>
                    <a:schemeClr val="tx1"/>
                  </a:solidFill>
                </a:rPr>
                <a:t>Cam </a:t>
              </a:r>
              <a:r>
                <a:rPr lang="en-US" sz="1600" dirty="0" err="1">
                  <a:solidFill>
                    <a:schemeClr val="tx1"/>
                  </a:solidFill>
                </a:rPr>
                <a:t>kết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tham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gia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và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đóng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góp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từ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thành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viên</a:t>
              </a:r>
              <a:endParaRPr lang="en-US" sz="1600" dirty="0">
                <a:solidFill>
                  <a:schemeClr val="tx1"/>
                </a:solidFill>
              </a:endParaRPr>
            </a:p>
            <a:p>
              <a:pPr marL="171450" lvl="1" indent="-1714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1600" dirty="0" err="1">
                  <a:solidFill>
                    <a:schemeClr val="tx1"/>
                  </a:solidFill>
                </a:rPr>
                <a:t>Cơ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chế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khuyến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khích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sự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tham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gia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từ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đối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tác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khối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công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và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khối</a:t>
              </a:r>
              <a:r>
                <a:rPr lang="en-US" sz="1600" dirty="0">
                  <a:solidFill>
                    <a:schemeClr val="tx1"/>
                  </a:solidFill>
                </a:rPr>
                <a:t> t</a:t>
              </a:r>
              <a:r>
                <a:rPr lang="vi-VN" sz="16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ư</a:t>
              </a:r>
              <a:endPara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D6723D4-8E2E-47DE-A31B-37890D708431}"/>
              </a:ext>
            </a:extLst>
          </p:cNvPr>
          <p:cNvGrpSpPr/>
          <p:nvPr/>
        </p:nvGrpSpPr>
        <p:grpSpPr>
          <a:xfrm>
            <a:off x="532924" y="3038073"/>
            <a:ext cx="4434860" cy="2109660"/>
            <a:chOff x="2053023" y="560149"/>
            <a:chExt cx="2336168" cy="3300024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0318832-5B9A-447E-8AF2-AD25B08FD396}"/>
                </a:ext>
              </a:extLst>
            </p:cNvPr>
            <p:cNvSpPr/>
            <p:nvPr/>
          </p:nvSpPr>
          <p:spPr>
            <a:xfrm>
              <a:off x="2053023" y="597001"/>
              <a:ext cx="2336168" cy="3210196"/>
            </a:xfrm>
            <a:prstGeom prst="rect">
              <a:avLst/>
            </a:prstGeom>
          </p:spPr>
          <p:style>
            <a:lnRef idx="2">
              <a:schemeClr val="accent2">
                <a:tint val="40000"/>
                <a:alpha val="90000"/>
                <a:hueOff val="-784148"/>
                <a:satOff val="2673"/>
                <a:lumOff val="785"/>
                <a:alphaOff val="0"/>
              </a:schemeClr>
            </a:lnRef>
            <a:fillRef idx="1">
              <a:schemeClr val="accent2">
                <a:tint val="40000"/>
                <a:alpha val="90000"/>
                <a:hueOff val="-784148"/>
                <a:satOff val="2673"/>
                <a:lumOff val="785"/>
                <a:alphaOff val="0"/>
              </a:schemeClr>
            </a:fillRef>
            <a:effectRef idx="0">
              <a:schemeClr val="accent2">
                <a:tint val="40000"/>
                <a:alpha val="90000"/>
                <a:hueOff val="-784148"/>
                <a:satOff val="2673"/>
                <a:lumOff val="785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E04FBF2-9D9F-49C2-8BEE-D09A6619F6BB}"/>
                </a:ext>
              </a:extLst>
            </p:cNvPr>
            <p:cNvSpPr txBox="1"/>
            <p:nvPr/>
          </p:nvSpPr>
          <p:spPr>
            <a:xfrm>
              <a:off x="2084193" y="560149"/>
              <a:ext cx="2231095" cy="33000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5344" tIns="85344" rIns="113792" bIns="128016" numCol="1" spcCol="1270" anchor="t" anchorCtr="0">
              <a:noAutofit/>
            </a:bodyPr>
            <a:lstStyle/>
            <a:p>
              <a:pPr marL="0" lvl="1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1600" b="1" dirty="0" err="1">
                  <a:solidFill>
                    <a:schemeClr val="tx1"/>
                  </a:solidFill>
                </a:rPr>
                <a:t>Dự</a:t>
              </a:r>
              <a:r>
                <a:rPr lang="en-US" sz="1600" b="1" dirty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>
                  <a:solidFill>
                    <a:schemeClr val="tx1"/>
                  </a:solidFill>
                </a:rPr>
                <a:t>án</a:t>
              </a:r>
              <a:r>
                <a:rPr lang="en-US" sz="1600" b="1" dirty="0">
                  <a:solidFill>
                    <a:schemeClr val="tx1"/>
                  </a:solidFill>
                </a:rPr>
                <a:t> PPP</a:t>
              </a:r>
            </a:p>
            <a:p>
              <a:pPr marL="171450" lvl="1" indent="-1714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"/>
              </a:pPr>
              <a:r>
                <a:rPr lang="en-US" sz="1600" dirty="0" err="1">
                  <a:solidFill>
                    <a:schemeClr val="tx1"/>
                  </a:solidFill>
                </a:rPr>
                <a:t>Chưa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có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kế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hoạch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hoạt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động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dài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hạn</a:t>
              </a:r>
              <a:endParaRPr lang="en-US" sz="1600" dirty="0">
                <a:solidFill>
                  <a:schemeClr val="tx1"/>
                </a:solidFill>
              </a:endParaRPr>
            </a:p>
            <a:p>
              <a:pPr marL="171450" lvl="1" indent="-1714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1600" dirty="0">
                  <a:solidFill>
                    <a:schemeClr val="tx1"/>
                  </a:solidFill>
                </a:rPr>
                <a:t>Cam </a:t>
              </a:r>
              <a:r>
                <a:rPr lang="en-US" sz="1600" dirty="0" err="1">
                  <a:solidFill>
                    <a:schemeClr val="tx1"/>
                  </a:solidFill>
                </a:rPr>
                <a:t>kết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và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tham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gia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vào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các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dự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án</a:t>
              </a:r>
              <a:endParaRPr lang="en-US" sz="1600" dirty="0">
                <a:solidFill>
                  <a:schemeClr val="tx1"/>
                </a:solidFill>
              </a:endParaRPr>
            </a:p>
            <a:p>
              <a:pPr marL="171450" lvl="1" indent="-1714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1600" dirty="0" err="1">
                  <a:solidFill>
                    <a:schemeClr val="tx1"/>
                  </a:solidFill>
                </a:rPr>
                <a:t>Hạn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chế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về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kinh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nghiệm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và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năng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lực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thúc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đẩy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các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dự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án</a:t>
              </a:r>
              <a:r>
                <a:rPr lang="en-US" sz="1600" dirty="0">
                  <a:solidFill>
                    <a:schemeClr val="tx1"/>
                  </a:solidFill>
                </a:rPr>
                <a:t> PPP </a:t>
              </a:r>
              <a:r>
                <a:rPr lang="en-US" sz="1600" dirty="0" err="1">
                  <a:solidFill>
                    <a:schemeClr val="tx1"/>
                  </a:solidFill>
                </a:rPr>
                <a:t>phát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triển</a:t>
              </a:r>
              <a:endParaRPr lang="en-US" sz="1600" dirty="0">
                <a:solidFill>
                  <a:schemeClr val="tx1"/>
                </a:solidFill>
              </a:endParaRPr>
            </a:p>
            <a:p>
              <a:pPr marL="171450" lvl="1" indent="-1714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1600" dirty="0" err="1">
                  <a:solidFill>
                    <a:schemeClr val="tx1"/>
                  </a:solidFill>
                </a:rPr>
                <a:t>Vấn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đề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nhân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rộng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</a:p>
            <a:p>
              <a:pPr marL="171450" lvl="1" indent="-1714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1600" dirty="0" err="1">
                  <a:solidFill>
                    <a:schemeClr val="tx1"/>
                  </a:solidFill>
                </a:rPr>
                <a:t>Giám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sát</a:t>
              </a:r>
              <a:r>
                <a:rPr lang="en-US" sz="1600" dirty="0">
                  <a:solidFill>
                    <a:schemeClr val="tx1"/>
                  </a:solidFill>
                </a:rPr>
                <a:t> &amp; </a:t>
              </a:r>
              <a:r>
                <a:rPr lang="en-US" sz="1600" dirty="0" err="1">
                  <a:solidFill>
                    <a:schemeClr val="tx1"/>
                  </a:solidFill>
                </a:rPr>
                <a:t>đánh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giá</a:t>
              </a:r>
              <a:r>
                <a:rPr lang="en-US" sz="1600" dirty="0">
                  <a:solidFill>
                    <a:schemeClr val="tx1"/>
                  </a:solidFill>
                </a:rPr>
                <a:t>, </a:t>
              </a:r>
              <a:r>
                <a:rPr lang="en-US" sz="1600" dirty="0" err="1">
                  <a:solidFill>
                    <a:schemeClr val="tx1"/>
                  </a:solidFill>
                </a:rPr>
                <a:t>đo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lường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hiệu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quả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hoạt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động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FF9160A-923D-48DB-A215-BC2C77F1A388}"/>
              </a:ext>
            </a:extLst>
          </p:cNvPr>
          <p:cNvGrpSpPr/>
          <p:nvPr/>
        </p:nvGrpSpPr>
        <p:grpSpPr>
          <a:xfrm>
            <a:off x="522896" y="5272893"/>
            <a:ext cx="4444887" cy="1421091"/>
            <a:chOff x="5040549" y="698242"/>
            <a:chExt cx="2259813" cy="2591280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98859D0-5992-45B7-B922-34C9F357362D}"/>
                </a:ext>
              </a:extLst>
            </p:cNvPr>
            <p:cNvSpPr/>
            <p:nvPr/>
          </p:nvSpPr>
          <p:spPr>
            <a:xfrm>
              <a:off x="5040549" y="698242"/>
              <a:ext cx="2259813" cy="2591280"/>
            </a:xfrm>
            <a:prstGeom prst="rect">
              <a:avLst/>
            </a:prstGeom>
          </p:spPr>
          <p:style>
            <a:lnRef idx="2">
              <a:schemeClr val="accent2">
                <a:tint val="40000"/>
                <a:alpha val="90000"/>
                <a:hueOff val="-1568297"/>
                <a:satOff val="5346"/>
                <a:lumOff val="1569"/>
                <a:alphaOff val="0"/>
              </a:schemeClr>
            </a:lnRef>
            <a:fillRef idx="1">
              <a:schemeClr val="accent2">
                <a:tint val="40000"/>
                <a:alpha val="90000"/>
                <a:hueOff val="-1568297"/>
                <a:satOff val="5346"/>
                <a:lumOff val="1569"/>
                <a:alphaOff val="0"/>
              </a:schemeClr>
            </a:fillRef>
            <a:effectRef idx="0">
              <a:schemeClr val="accent2">
                <a:tint val="40000"/>
                <a:alpha val="90000"/>
                <a:hueOff val="-1568297"/>
                <a:satOff val="5346"/>
                <a:lumOff val="1569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8588276-8887-4997-84E6-21948CBAF284}"/>
                </a:ext>
              </a:extLst>
            </p:cNvPr>
            <p:cNvSpPr txBox="1"/>
            <p:nvPr/>
          </p:nvSpPr>
          <p:spPr>
            <a:xfrm>
              <a:off x="5040549" y="1206131"/>
              <a:ext cx="2259813" cy="208339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6012" tIns="96012" rIns="128016" bIns="144018" numCol="1" spcCol="1270" anchor="t" anchorCtr="0">
              <a:noAutofit/>
            </a:bodyPr>
            <a:lstStyle/>
            <a:p>
              <a:pPr marL="0" lvl="1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1600" b="1" dirty="0" err="1">
                  <a:solidFill>
                    <a:schemeClr val="tx1"/>
                  </a:solidFill>
                </a:rPr>
                <a:t>Kết</a:t>
              </a:r>
              <a:r>
                <a:rPr lang="en-US" sz="1600" b="1" dirty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>
                  <a:solidFill>
                    <a:schemeClr val="tx1"/>
                  </a:solidFill>
                </a:rPr>
                <a:t>nối</a:t>
              </a:r>
              <a:r>
                <a:rPr lang="en-US" sz="1600" b="1" dirty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>
                  <a:solidFill>
                    <a:schemeClr val="tx1"/>
                  </a:solidFill>
                </a:rPr>
                <a:t>và</a:t>
              </a:r>
              <a:r>
                <a:rPr lang="en-US" sz="1600" b="1" dirty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>
                  <a:solidFill>
                    <a:schemeClr val="tx1"/>
                  </a:solidFill>
                </a:rPr>
                <a:t>hợp</a:t>
              </a:r>
              <a:r>
                <a:rPr lang="en-US" sz="1600" b="1" dirty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>
                  <a:solidFill>
                    <a:schemeClr val="tx1"/>
                  </a:solidFill>
                </a:rPr>
                <a:t>tác</a:t>
              </a:r>
              <a:endParaRPr lang="en-US" sz="1600" b="1" dirty="0">
                <a:solidFill>
                  <a:schemeClr val="tx1"/>
                </a:solidFill>
              </a:endParaRPr>
            </a:p>
            <a:p>
              <a:pPr marL="171450" lvl="1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1600" dirty="0" err="1">
                  <a:solidFill>
                    <a:schemeClr val="tx1"/>
                  </a:solidFill>
                </a:rPr>
                <a:t>Thiếu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sự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tham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gia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của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doanh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nghiệp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trong</a:t>
              </a:r>
              <a:r>
                <a:rPr lang="en-US" sz="1600" dirty="0">
                  <a:solidFill>
                    <a:schemeClr val="tx1"/>
                  </a:solidFill>
                </a:rPr>
                <a:t> n</a:t>
              </a:r>
              <a:r>
                <a:rPr lang="vi-VN" sz="16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ư</a:t>
              </a:r>
              <a:r>
                <a:rPr lang="en-US" sz="1600" dirty="0" err="1">
                  <a:solidFill>
                    <a:schemeClr val="tx1"/>
                  </a:solidFill>
                </a:rPr>
                <a:t>ớc</a:t>
              </a:r>
              <a:endParaRPr lang="en-US" sz="1600" dirty="0">
                <a:solidFill>
                  <a:schemeClr val="tx1"/>
                </a:solidFill>
              </a:endParaRPr>
            </a:p>
            <a:p>
              <a:pPr marL="171450" lvl="1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1600" dirty="0" err="1">
                  <a:solidFill>
                    <a:schemeClr val="tx1"/>
                  </a:solidFill>
                </a:rPr>
                <a:t>Thiếu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sự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phối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hợp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giữa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các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Bộ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trong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việc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triển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khai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dự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án</a:t>
              </a:r>
              <a:r>
                <a:rPr lang="en-US" sz="1600" dirty="0">
                  <a:solidFill>
                    <a:schemeClr val="tx1"/>
                  </a:solidFill>
                </a:rPr>
                <a:t> PPP</a:t>
              </a:r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4A21423A-BE0D-419F-879A-A3485CB758BA}"/>
              </a:ext>
            </a:extLst>
          </p:cNvPr>
          <p:cNvSpPr/>
          <p:nvPr/>
        </p:nvSpPr>
        <p:spPr>
          <a:xfrm>
            <a:off x="6272584" y="1218579"/>
            <a:ext cx="5068706" cy="172301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fontAlgn="ctr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 err="1">
                <a:solidFill>
                  <a:schemeClr val="tx1"/>
                </a:solidFill>
              </a:rPr>
              <a:t>Cung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cấp</a:t>
            </a:r>
            <a:r>
              <a:rPr lang="en-US" sz="1600" dirty="0">
                <a:solidFill>
                  <a:schemeClr val="tx1"/>
                </a:solidFill>
              </a:rPr>
              <a:t> ý t</a:t>
            </a:r>
            <a:r>
              <a:rPr lang="vi-VN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ư</a:t>
            </a:r>
            <a:r>
              <a:rPr lang="en-US" sz="1600" dirty="0" err="1">
                <a:solidFill>
                  <a:schemeClr val="tx1"/>
                </a:solidFill>
              </a:rPr>
              <a:t>ởng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xây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dựng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kế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hoạch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hoạt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động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dài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hạn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của</a:t>
            </a:r>
            <a:r>
              <a:rPr lang="en-US" sz="1600" dirty="0">
                <a:solidFill>
                  <a:schemeClr val="tx1"/>
                </a:solidFill>
              </a:rPr>
              <a:t> PSAV</a:t>
            </a:r>
          </a:p>
          <a:p>
            <a:pPr marL="285750" indent="-285750" fontAlgn="ctr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 err="1">
                <a:solidFill>
                  <a:schemeClr val="tx1"/>
                </a:solidFill>
              </a:rPr>
              <a:t>Hỗ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trợ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huy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động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và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kêu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gọi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tài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trợ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duy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trì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hoạt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động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của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Văn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phòng</a:t>
            </a:r>
            <a:r>
              <a:rPr lang="en-US" sz="1600" dirty="0">
                <a:solidFill>
                  <a:schemeClr val="tx1"/>
                </a:solidFill>
              </a:rPr>
              <a:t> PSAV</a:t>
            </a:r>
          </a:p>
          <a:p>
            <a:pPr marL="285750" indent="-285750" fontAlgn="ctr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</a:rPr>
              <a:t>Chia </a:t>
            </a:r>
            <a:r>
              <a:rPr lang="en-US" sz="1600" dirty="0" err="1">
                <a:solidFill>
                  <a:schemeClr val="tx1"/>
                </a:solidFill>
              </a:rPr>
              <a:t>sẻ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kinh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nghiệm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kết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nối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đối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tác</a:t>
            </a:r>
            <a:r>
              <a:rPr lang="en-US" sz="1600" dirty="0">
                <a:solidFill>
                  <a:schemeClr val="tx1"/>
                </a:solidFill>
              </a:rPr>
              <a:t> t</a:t>
            </a:r>
            <a:r>
              <a:rPr lang="vi-VN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ư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E830E2E-3CFE-4F25-836B-723F169DF712}"/>
              </a:ext>
            </a:extLst>
          </p:cNvPr>
          <p:cNvSpPr/>
          <p:nvPr/>
        </p:nvSpPr>
        <p:spPr>
          <a:xfrm>
            <a:off x="6285589" y="3210158"/>
            <a:ext cx="5042695" cy="145272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err="1">
                <a:solidFill>
                  <a:schemeClr val="tx1"/>
                </a:solidFill>
              </a:rPr>
              <a:t>Xây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dựng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kế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hoạch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hoạt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động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dài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hạn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của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các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Nhóm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công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tác</a:t>
            </a:r>
            <a:r>
              <a:rPr lang="en-US" sz="1600" dirty="0">
                <a:solidFill>
                  <a:schemeClr val="tx1"/>
                </a:solidFill>
              </a:rPr>
              <a:t> PPP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err="1">
                <a:solidFill>
                  <a:schemeClr val="tx1"/>
                </a:solidFill>
              </a:rPr>
              <a:t>Rà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soát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các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Nhóm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công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tác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và</a:t>
            </a:r>
            <a:r>
              <a:rPr lang="en-US" sz="1600" dirty="0">
                <a:solidFill>
                  <a:schemeClr val="tx1"/>
                </a:solidFill>
              </a:rPr>
              <a:t> c</a:t>
            </a:r>
            <a:r>
              <a:rPr lang="vi-VN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ơ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cấu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lại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thành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viên</a:t>
            </a:r>
            <a:endParaRPr lang="en-US" sz="160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</a:rPr>
              <a:t>Chia </a:t>
            </a:r>
            <a:r>
              <a:rPr lang="en-US" sz="1600" dirty="0" err="1">
                <a:solidFill>
                  <a:schemeClr val="tx1"/>
                </a:solidFill>
              </a:rPr>
              <a:t>sẻ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kinh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nghiệm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giữa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các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Nhóm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công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tác</a:t>
            </a:r>
            <a:endParaRPr lang="en-US" sz="160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err="1">
                <a:solidFill>
                  <a:schemeClr val="tx1"/>
                </a:solidFill>
              </a:rPr>
              <a:t>Hỗ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trợ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giám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sát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đánh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giá</a:t>
            </a:r>
            <a:r>
              <a:rPr lang="en-US" sz="1600" dirty="0">
                <a:solidFill>
                  <a:schemeClr val="tx1"/>
                </a:solidFill>
              </a:rPr>
              <a:t>, </a:t>
            </a:r>
            <a:r>
              <a:rPr lang="en-US" sz="1600" dirty="0" err="1">
                <a:solidFill>
                  <a:schemeClr val="tx1"/>
                </a:solidFill>
              </a:rPr>
              <a:t>đo</a:t>
            </a:r>
            <a:r>
              <a:rPr lang="en-US" sz="1600" dirty="0">
                <a:solidFill>
                  <a:schemeClr val="tx1"/>
                </a:solidFill>
              </a:rPr>
              <a:t> l</a:t>
            </a:r>
            <a:r>
              <a:rPr lang="vi-VN" sz="1600" dirty="0">
                <a:solidFill>
                  <a:schemeClr val="tx1"/>
                </a:solidFill>
              </a:rPr>
              <a:t>ư</a:t>
            </a:r>
            <a:r>
              <a:rPr lang="en-US" sz="1600" dirty="0" err="1">
                <a:solidFill>
                  <a:schemeClr val="tx1"/>
                </a:solidFill>
              </a:rPr>
              <a:t>ờng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hiệu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quả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các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dự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án</a:t>
            </a:r>
            <a:r>
              <a:rPr lang="en-US" sz="1600" dirty="0">
                <a:solidFill>
                  <a:schemeClr val="tx1"/>
                </a:solidFill>
              </a:rPr>
              <a:t> PPP.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1582811-1BC9-4F78-8172-9A4AA98F165C}"/>
              </a:ext>
            </a:extLst>
          </p:cNvPr>
          <p:cNvSpPr/>
          <p:nvPr/>
        </p:nvSpPr>
        <p:spPr>
          <a:xfrm>
            <a:off x="6249840" y="4931447"/>
            <a:ext cx="5042695" cy="164394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just" fontAlgn="ctr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AU" sz="1600" dirty="0" err="1">
                <a:solidFill>
                  <a:schemeClr val="tx1"/>
                </a:solidFill>
              </a:rPr>
              <a:t>Hỗ</a:t>
            </a:r>
            <a:r>
              <a:rPr lang="en-AU" sz="1600" dirty="0">
                <a:solidFill>
                  <a:schemeClr val="tx1"/>
                </a:solidFill>
              </a:rPr>
              <a:t> tr</a:t>
            </a:r>
            <a:r>
              <a:rPr lang="en-US" sz="1600" dirty="0">
                <a:solidFill>
                  <a:schemeClr val="tx1"/>
                </a:solidFill>
              </a:rPr>
              <a:t>ợ </a:t>
            </a:r>
            <a:r>
              <a:rPr lang="en-US" sz="1600" dirty="0" err="1">
                <a:solidFill>
                  <a:schemeClr val="tx1"/>
                </a:solidFill>
              </a:rPr>
              <a:t>tìm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kiếm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các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doanh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nghiệp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trong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và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ngoài</a:t>
            </a:r>
            <a:r>
              <a:rPr lang="en-US" sz="1600" dirty="0">
                <a:solidFill>
                  <a:schemeClr val="tx1"/>
                </a:solidFill>
              </a:rPr>
              <a:t> n</a:t>
            </a:r>
            <a:r>
              <a:rPr lang="vi-VN" sz="1600" dirty="0">
                <a:solidFill>
                  <a:schemeClr val="tx1"/>
                </a:solidFill>
              </a:rPr>
              <a:t>ư</a:t>
            </a:r>
            <a:r>
              <a:rPr lang="en-US" sz="1600" dirty="0" err="1">
                <a:solidFill>
                  <a:schemeClr val="tx1"/>
                </a:solidFill>
              </a:rPr>
              <a:t>ớc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quan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tâm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tới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lĩnh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vực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phát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triển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nông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nghiệp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bền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vững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và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kinh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doanh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cùng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người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có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thu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nhập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thấp</a:t>
            </a:r>
            <a:endParaRPr lang="en-AU" sz="1600" dirty="0">
              <a:solidFill>
                <a:schemeClr val="tx1"/>
              </a:solidFill>
            </a:endParaRPr>
          </a:p>
          <a:p>
            <a:pPr marL="285750" indent="-285750" algn="just" fontAlgn="ctr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AU" sz="1600" dirty="0" err="1">
                <a:solidFill>
                  <a:schemeClr val="tx1"/>
                </a:solidFill>
              </a:rPr>
              <a:t>Hỗ</a:t>
            </a:r>
            <a:r>
              <a:rPr lang="en-AU" sz="1600" dirty="0">
                <a:solidFill>
                  <a:schemeClr val="tx1"/>
                </a:solidFill>
              </a:rPr>
              <a:t> tr</a:t>
            </a:r>
            <a:r>
              <a:rPr lang="en-US" sz="1600" dirty="0">
                <a:solidFill>
                  <a:schemeClr val="tx1"/>
                </a:solidFill>
              </a:rPr>
              <a:t>ợ </a:t>
            </a:r>
            <a:r>
              <a:rPr lang="en-US" sz="1600" dirty="0" err="1">
                <a:solidFill>
                  <a:schemeClr val="tx1"/>
                </a:solidFill>
              </a:rPr>
              <a:t>xây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dựng</a:t>
            </a:r>
            <a:r>
              <a:rPr lang="en-US" sz="1600" dirty="0">
                <a:solidFill>
                  <a:schemeClr val="tx1"/>
                </a:solidFill>
              </a:rPr>
              <a:t> c</a:t>
            </a:r>
            <a:r>
              <a:rPr lang="vi-VN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ơ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chế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kết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nối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và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hợp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tác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25" name="Picture 24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36F17776-40DD-45EC-86E2-B0407B77B4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68" y="164015"/>
            <a:ext cx="1531717" cy="606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0824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A51A160-CFA9-4A99-8D26-A79F2B31A4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96926" y="1242686"/>
            <a:ext cx="9460598" cy="4876759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 err="1"/>
              <a:t>Kế</a:t>
            </a:r>
            <a:r>
              <a:rPr lang="en-US" sz="2000" b="1" dirty="0"/>
              <a:t> </a:t>
            </a:r>
            <a:r>
              <a:rPr lang="en-US" sz="2000" b="1" dirty="0" err="1"/>
              <a:t>hoạch</a:t>
            </a:r>
            <a:r>
              <a:rPr lang="en-US" sz="2000" b="1" dirty="0"/>
              <a:t> </a:t>
            </a:r>
            <a:r>
              <a:rPr lang="en-US" sz="2000" b="1" dirty="0" err="1"/>
              <a:t>hoạt</a:t>
            </a:r>
            <a:r>
              <a:rPr lang="en-US" sz="2000" b="1" dirty="0"/>
              <a:t> </a:t>
            </a:r>
            <a:r>
              <a:rPr lang="en-US" sz="2000" b="1" dirty="0" err="1"/>
              <a:t>động</a:t>
            </a:r>
            <a:r>
              <a:rPr lang="en-US" sz="2000" b="1" dirty="0"/>
              <a:t> 2019 – 2020 </a:t>
            </a:r>
            <a:r>
              <a:rPr lang="en-US" sz="2000" b="1" dirty="0" err="1"/>
              <a:t>từ</a:t>
            </a:r>
            <a:r>
              <a:rPr lang="en-US" sz="2000" b="1" dirty="0"/>
              <a:t> </a:t>
            </a:r>
            <a:r>
              <a:rPr lang="en-US" sz="2000" b="1" dirty="0" err="1"/>
              <a:t>các</a:t>
            </a:r>
            <a:r>
              <a:rPr lang="en-US" sz="2000" b="1" dirty="0"/>
              <a:t> </a:t>
            </a:r>
            <a:r>
              <a:rPr lang="en-US" sz="2000" b="1" dirty="0" err="1"/>
              <a:t>Nhóm</a:t>
            </a:r>
            <a:r>
              <a:rPr lang="en-US" sz="2000" b="1" dirty="0"/>
              <a:t> </a:t>
            </a:r>
            <a:r>
              <a:rPr lang="en-US" sz="2000" b="1" dirty="0" err="1"/>
              <a:t>công</a:t>
            </a:r>
            <a:r>
              <a:rPr lang="en-US" sz="2000" b="1" dirty="0"/>
              <a:t> </a:t>
            </a:r>
            <a:r>
              <a:rPr lang="en-US" sz="2000" b="1" dirty="0" err="1"/>
              <a:t>tác</a:t>
            </a:r>
            <a:r>
              <a:rPr lang="en-US" sz="2000" b="1" dirty="0"/>
              <a:t> PPP (</a:t>
            </a:r>
            <a:r>
              <a:rPr lang="en-US" sz="2000" b="1" dirty="0" err="1"/>
              <a:t>đã</a:t>
            </a:r>
            <a:r>
              <a:rPr lang="en-US" sz="2000" b="1" dirty="0"/>
              <a:t> </a:t>
            </a:r>
            <a:r>
              <a:rPr lang="en-US" sz="2000" b="1" dirty="0" err="1"/>
              <a:t>có</a:t>
            </a:r>
            <a:r>
              <a:rPr lang="en-US" sz="2000" b="1" dirty="0"/>
              <a:t> </a:t>
            </a:r>
            <a:r>
              <a:rPr lang="en-US" sz="2000" b="1" dirty="0" err="1"/>
              <a:t>công</a:t>
            </a:r>
            <a:r>
              <a:rPr lang="en-US" sz="2000" b="1" dirty="0"/>
              <a:t> </a:t>
            </a:r>
            <a:r>
              <a:rPr lang="en-US" sz="2000" b="1" dirty="0" err="1"/>
              <a:t>văn</a:t>
            </a:r>
            <a:r>
              <a:rPr lang="en-US" sz="2000" b="1" dirty="0"/>
              <a:t> </a:t>
            </a:r>
            <a:r>
              <a:rPr lang="en-US" sz="2000" b="1" dirty="0" err="1"/>
              <a:t>yêu</a:t>
            </a:r>
            <a:r>
              <a:rPr lang="en-US" sz="2000" b="1" dirty="0"/>
              <a:t> </a:t>
            </a:r>
            <a:r>
              <a:rPr lang="en-US" sz="2000" b="1" dirty="0" err="1"/>
              <a:t>cầu</a:t>
            </a:r>
            <a:r>
              <a:rPr lang="en-US" sz="2000" b="1" dirty="0"/>
              <a:t> </a:t>
            </a:r>
            <a:r>
              <a:rPr lang="en-US" sz="2000" b="1" dirty="0" err="1"/>
              <a:t>với</a:t>
            </a:r>
            <a:r>
              <a:rPr lang="en-US" sz="2000" b="1" dirty="0"/>
              <a:t> </a:t>
            </a:r>
            <a:r>
              <a:rPr lang="en-US" sz="2000" b="1" dirty="0" err="1"/>
              <a:t>thời</a:t>
            </a:r>
            <a:r>
              <a:rPr lang="en-US" sz="2000" b="1" dirty="0"/>
              <a:t> </a:t>
            </a:r>
            <a:r>
              <a:rPr lang="en-US" sz="2000" b="1" dirty="0" err="1"/>
              <a:t>hạn</a:t>
            </a:r>
            <a:r>
              <a:rPr lang="en-US" sz="2000" b="1" dirty="0"/>
              <a:t> </a:t>
            </a:r>
            <a:r>
              <a:rPr lang="en-US" sz="2000" b="1" dirty="0" err="1"/>
              <a:t>cụ</a:t>
            </a:r>
            <a:r>
              <a:rPr lang="en-US" sz="2000" b="1" dirty="0"/>
              <a:t> </a:t>
            </a:r>
            <a:r>
              <a:rPr lang="en-US" sz="2000" b="1" dirty="0" err="1"/>
              <a:t>thể</a:t>
            </a:r>
            <a:r>
              <a:rPr lang="en-US" sz="2000" b="1" dirty="0"/>
              <a:t> </a:t>
            </a:r>
            <a:r>
              <a:rPr lang="en-US" sz="2000" b="1" dirty="0" err="1"/>
              <a:t>là</a:t>
            </a:r>
            <a:r>
              <a:rPr lang="en-US" sz="2000" b="1" dirty="0"/>
              <a:t> </a:t>
            </a:r>
            <a:r>
              <a:rPr lang="en-US" sz="2000" b="1" dirty="0" err="1"/>
              <a:t>cuối</a:t>
            </a:r>
            <a:r>
              <a:rPr lang="en-US" sz="2000" b="1" dirty="0"/>
              <a:t> T11/2018)</a:t>
            </a:r>
          </a:p>
          <a:p>
            <a:pPr algn="l"/>
            <a:r>
              <a:rPr lang="en-US" sz="2000" b="1" dirty="0" err="1"/>
              <a:t>Kế</a:t>
            </a:r>
            <a:r>
              <a:rPr lang="en-US" sz="2000" b="1" dirty="0"/>
              <a:t> </a:t>
            </a:r>
            <a:r>
              <a:rPr lang="en-US" sz="2000" b="1" dirty="0" err="1"/>
              <a:t>hoạch</a:t>
            </a:r>
            <a:r>
              <a:rPr lang="en-US" sz="2000" b="1" dirty="0"/>
              <a:t> </a:t>
            </a:r>
            <a:r>
              <a:rPr lang="en-US" sz="2000" b="1" dirty="0" err="1"/>
              <a:t>hoạt</a:t>
            </a:r>
            <a:r>
              <a:rPr lang="en-US" sz="2000" b="1" dirty="0"/>
              <a:t> </a:t>
            </a:r>
            <a:r>
              <a:rPr lang="en-US" sz="2000" b="1" dirty="0" err="1"/>
              <a:t>động</a:t>
            </a:r>
            <a:r>
              <a:rPr lang="en-US" sz="2000" b="1" dirty="0"/>
              <a:t> </a:t>
            </a:r>
            <a:r>
              <a:rPr lang="en-US" sz="2000" b="1" dirty="0" err="1"/>
              <a:t>của</a:t>
            </a:r>
            <a:r>
              <a:rPr lang="en-US" sz="2000" b="1" dirty="0"/>
              <a:t> Ban </a:t>
            </a:r>
            <a:r>
              <a:rPr lang="en-US" sz="2000" b="1" dirty="0" err="1"/>
              <a:t>th</a:t>
            </a:r>
            <a:r>
              <a:rPr lang="vi-VN" sz="2000" b="1" dirty="0">
                <a:latin typeface="Calibri" panose="020F0502020204030204" pitchFamily="34" charset="0"/>
                <a:cs typeface="Calibri" panose="020F0502020204030204" pitchFamily="34" charset="0"/>
              </a:rPr>
              <a:t>ư</a:t>
            </a:r>
            <a:r>
              <a:rPr lang="en-US" sz="2000" b="1" dirty="0"/>
              <a:t> </a:t>
            </a:r>
            <a:r>
              <a:rPr lang="en-US" sz="2000" b="1" dirty="0" err="1"/>
              <a:t>ký</a:t>
            </a:r>
            <a:r>
              <a:rPr lang="en-US" sz="2000" b="1" dirty="0"/>
              <a:t> PSAV</a:t>
            </a:r>
          </a:p>
          <a:p>
            <a:pPr marL="342900" indent="-342900" algn="l">
              <a:buFontTx/>
              <a:buChar char="-"/>
            </a:pPr>
            <a:r>
              <a:rPr lang="en-US" sz="2000" dirty="0" err="1"/>
              <a:t>Họp</a:t>
            </a:r>
            <a:r>
              <a:rPr lang="en-US" sz="2000" dirty="0"/>
              <a:t> </a:t>
            </a:r>
            <a:r>
              <a:rPr lang="en-US" sz="2000" dirty="0" err="1"/>
              <a:t>tổng</a:t>
            </a:r>
            <a:r>
              <a:rPr lang="en-US" sz="2000" dirty="0"/>
              <a:t> </a:t>
            </a:r>
            <a:r>
              <a:rPr lang="en-US" sz="2000" dirty="0" err="1"/>
              <a:t>kết</a:t>
            </a:r>
            <a:r>
              <a:rPr lang="en-US" sz="2000" dirty="0"/>
              <a:t> </a:t>
            </a:r>
            <a:r>
              <a:rPr lang="en-US" sz="2000" dirty="0" err="1"/>
              <a:t>th</a:t>
            </a:r>
            <a:r>
              <a:rPr lang="vi-VN" sz="2000" dirty="0">
                <a:latin typeface="Calibri" panose="020F0502020204030204" pitchFamily="34" charset="0"/>
                <a:cs typeface="Calibri" panose="020F0502020204030204" pitchFamily="34" charset="0"/>
              </a:rPr>
              <a:t>ư</a:t>
            </a:r>
            <a:r>
              <a:rPr lang="en-US" sz="2000" dirty="0" err="1"/>
              <a:t>ờng</a:t>
            </a:r>
            <a:r>
              <a:rPr lang="en-US" sz="2000" dirty="0"/>
              <a:t> </a:t>
            </a:r>
            <a:r>
              <a:rPr lang="en-US" sz="2000" dirty="0" err="1"/>
              <a:t>niên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</a:t>
            </a:r>
            <a:r>
              <a:rPr lang="en-US" sz="2000" dirty="0" err="1"/>
              <a:t>giữa</a:t>
            </a:r>
            <a:r>
              <a:rPr lang="en-US" sz="2000" dirty="0"/>
              <a:t> </a:t>
            </a:r>
            <a:r>
              <a:rPr lang="en-US" sz="2000" dirty="0" err="1"/>
              <a:t>năm</a:t>
            </a:r>
            <a:endParaRPr lang="en-US" sz="2000" dirty="0"/>
          </a:p>
          <a:p>
            <a:pPr marL="342900" indent="-342900" algn="l">
              <a:buFontTx/>
              <a:buChar char="-"/>
            </a:pPr>
            <a:r>
              <a:rPr lang="en-US" sz="2000" dirty="0" err="1"/>
              <a:t>Họp</a:t>
            </a:r>
            <a:r>
              <a:rPr lang="en-US" sz="2000" dirty="0"/>
              <a:t> </a:t>
            </a:r>
            <a:r>
              <a:rPr lang="en-US" sz="2000" dirty="0" err="1"/>
              <a:t>doanh</a:t>
            </a:r>
            <a:r>
              <a:rPr lang="en-US" sz="2000" dirty="0"/>
              <a:t> </a:t>
            </a:r>
            <a:r>
              <a:rPr lang="en-US" sz="2000" dirty="0" err="1"/>
              <a:t>nghiệp</a:t>
            </a:r>
            <a:r>
              <a:rPr lang="en-US" sz="2000" dirty="0"/>
              <a:t> </a:t>
            </a:r>
          </a:p>
          <a:p>
            <a:pPr marL="342900" indent="-342900" algn="l">
              <a:buFontTx/>
              <a:buChar char="-"/>
            </a:pPr>
            <a:r>
              <a:rPr lang="en-US" sz="2000" dirty="0" err="1"/>
              <a:t>Hoạt</a:t>
            </a:r>
            <a:r>
              <a:rPr lang="en-US" sz="2000" dirty="0"/>
              <a:t> </a:t>
            </a:r>
            <a:r>
              <a:rPr lang="en-US" sz="2000" dirty="0" err="1"/>
              <a:t>động</a:t>
            </a:r>
            <a:r>
              <a:rPr lang="en-US" sz="2000" dirty="0"/>
              <a:t> </a:t>
            </a:r>
            <a:r>
              <a:rPr lang="en-US" sz="2000" dirty="0" err="1"/>
              <a:t>truyền</a:t>
            </a:r>
            <a:r>
              <a:rPr lang="en-US" sz="2000" dirty="0"/>
              <a:t> </a:t>
            </a:r>
            <a:r>
              <a:rPr lang="en-US" sz="2000" dirty="0" err="1"/>
              <a:t>thông</a:t>
            </a:r>
            <a:endParaRPr lang="en-US" sz="2000" dirty="0"/>
          </a:p>
          <a:p>
            <a:pPr marL="342900" indent="-342900" algn="l">
              <a:buFontTx/>
              <a:buChar char="-"/>
            </a:pPr>
            <a:r>
              <a:rPr lang="en-US" sz="2000" dirty="0" err="1"/>
              <a:t>Khởi</a:t>
            </a:r>
            <a:r>
              <a:rPr lang="en-US" sz="2000" dirty="0"/>
              <a:t> </a:t>
            </a:r>
            <a:r>
              <a:rPr lang="en-US" sz="2000" dirty="0" err="1"/>
              <a:t>động</a:t>
            </a:r>
            <a:r>
              <a:rPr lang="en-US" sz="2000" dirty="0"/>
              <a:t> </a:t>
            </a:r>
            <a:r>
              <a:rPr lang="en-US" sz="2000" dirty="0" err="1"/>
              <a:t>Nhóm</a:t>
            </a:r>
            <a:r>
              <a:rPr lang="en-US" sz="2000" dirty="0"/>
              <a:t> </a:t>
            </a:r>
            <a:r>
              <a:rPr lang="en-US" sz="2000" dirty="0" err="1"/>
              <a:t>công</a:t>
            </a:r>
            <a:r>
              <a:rPr lang="en-US" sz="2000" dirty="0"/>
              <a:t> </a:t>
            </a:r>
            <a:r>
              <a:rPr lang="en-US" sz="2000" dirty="0" err="1"/>
              <a:t>tác</a:t>
            </a:r>
            <a:r>
              <a:rPr lang="en-US" sz="2000" dirty="0"/>
              <a:t> PPP </a:t>
            </a:r>
            <a:r>
              <a:rPr lang="en-US" sz="2000" dirty="0" err="1"/>
              <a:t>ngành</a:t>
            </a:r>
            <a:r>
              <a:rPr lang="en-US" sz="2000" dirty="0"/>
              <a:t> </a:t>
            </a:r>
            <a:r>
              <a:rPr lang="en-US" sz="2000" dirty="0" err="1"/>
              <a:t>chăn</a:t>
            </a:r>
            <a:r>
              <a:rPr lang="en-US" sz="2000" dirty="0"/>
              <a:t> </a:t>
            </a:r>
            <a:r>
              <a:rPr lang="en-US" sz="2000" dirty="0" err="1"/>
              <a:t>nuôi</a:t>
            </a:r>
            <a:endParaRPr lang="en-US" sz="2000" dirty="0"/>
          </a:p>
          <a:p>
            <a:pPr marL="342900" indent="-342900" algn="l">
              <a:buFontTx/>
              <a:buChar char="-"/>
            </a:pPr>
            <a:r>
              <a:rPr lang="en-US" sz="2000" dirty="0" err="1"/>
              <a:t>Tái</a:t>
            </a:r>
            <a:r>
              <a:rPr lang="en-US" sz="2000" dirty="0"/>
              <a:t> c</a:t>
            </a:r>
            <a:r>
              <a:rPr lang="vi-VN" sz="2000" dirty="0">
                <a:latin typeface="Calibri" panose="020F0502020204030204" pitchFamily="34" charset="0"/>
                <a:cs typeface="Calibri" panose="020F0502020204030204" pitchFamily="34" charset="0"/>
              </a:rPr>
              <a:t>ơ</a:t>
            </a:r>
            <a:r>
              <a:rPr lang="en-US" sz="2000" dirty="0"/>
              <a:t> </a:t>
            </a:r>
            <a:r>
              <a:rPr lang="en-US" sz="2000" dirty="0" err="1"/>
              <a:t>cấu</a:t>
            </a:r>
            <a:r>
              <a:rPr lang="en-US" sz="2000" dirty="0"/>
              <a:t> </a:t>
            </a:r>
            <a:r>
              <a:rPr lang="en-US" sz="2000" dirty="0" err="1"/>
              <a:t>Nhóm</a:t>
            </a:r>
            <a:r>
              <a:rPr lang="en-US" sz="2000" dirty="0"/>
              <a:t> Rau </a:t>
            </a:r>
            <a:r>
              <a:rPr lang="en-US" sz="2000" dirty="0" err="1"/>
              <a:t>quả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</a:t>
            </a:r>
            <a:r>
              <a:rPr lang="en-US" sz="2000" dirty="0" err="1"/>
              <a:t>Nhóm</a:t>
            </a:r>
            <a:r>
              <a:rPr lang="en-US" sz="2000" dirty="0"/>
              <a:t> </a:t>
            </a:r>
            <a:r>
              <a:rPr lang="en-US" sz="2000" dirty="0" err="1"/>
              <a:t>Tài</a:t>
            </a:r>
            <a:r>
              <a:rPr lang="en-US" sz="2000" dirty="0"/>
              <a:t> </a:t>
            </a:r>
            <a:r>
              <a:rPr lang="en-US" sz="2000" dirty="0" err="1"/>
              <a:t>chính</a:t>
            </a:r>
            <a:r>
              <a:rPr lang="en-US" sz="2000" dirty="0"/>
              <a:t> </a:t>
            </a:r>
            <a:r>
              <a:rPr lang="en-US" sz="2000" dirty="0" err="1"/>
              <a:t>nông</a:t>
            </a:r>
            <a:r>
              <a:rPr lang="en-US" sz="2000" dirty="0"/>
              <a:t> </a:t>
            </a:r>
            <a:r>
              <a:rPr lang="en-US" sz="2000" dirty="0" err="1"/>
              <a:t>nghiệp</a:t>
            </a:r>
            <a:endParaRPr lang="en-US" sz="2000" dirty="0"/>
          </a:p>
          <a:p>
            <a:pPr marL="342900" indent="-342900" algn="l">
              <a:buFontTx/>
              <a:buChar char="-"/>
            </a:pPr>
            <a:r>
              <a:rPr lang="en-US" sz="2000" dirty="0"/>
              <a:t>(01) </a:t>
            </a:r>
            <a:r>
              <a:rPr lang="en-US" sz="2000" dirty="0" err="1"/>
              <a:t>sự</a:t>
            </a:r>
            <a:r>
              <a:rPr lang="en-US" sz="2000" dirty="0"/>
              <a:t> </a:t>
            </a:r>
            <a:r>
              <a:rPr lang="en-US" sz="2000" dirty="0" err="1"/>
              <a:t>kiện</a:t>
            </a:r>
            <a:r>
              <a:rPr lang="en-US" sz="2000" dirty="0"/>
              <a:t> chia </a:t>
            </a:r>
            <a:r>
              <a:rPr lang="en-US" sz="2000" dirty="0" err="1"/>
              <a:t>sẻ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</a:t>
            </a:r>
            <a:r>
              <a:rPr lang="en-US" sz="2000" dirty="0" err="1"/>
              <a:t>học</a:t>
            </a:r>
            <a:r>
              <a:rPr lang="en-US" sz="2000" dirty="0"/>
              <a:t> </a:t>
            </a:r>
            <a:r>
              <a:rPr lang="en-US" sz="2000" dirty="0" err="1"/>
              <a:t>tập</a:t>
            </a:r>
            <a:r>
              <a:rPr lang="en-US" sz="2000" dirty="0"/>
              <a:t> </a:t>
            </a:r>
            <a:r>
              <a:rPr lang="en-US" sz="2000" dirty="0" err="1"/>
              <a:t>kinh</a:t>
            </a:r>
            <a:r>
              <a:rPr lang="en-US" sz="2000" dirty="0"/>
              <a:t> </a:t>
            </a:r>
            <a:r>
              <a:rPr lang="en-US" sz="2000" dirty="0" err="1"/>
              <a:t>nghiệp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(1 - 2) </a:t>
            </a:r>
            <a:r>
              <a:rPr lang="en-US" sz="2000" dirty="0" err="1"/>
              <a:t>sự</a:t>
            </a:r>
            <a:r>
              <a:rPr lang="en-US" sz="2000" dirty="0"/>
              <a:t> </a:t>
            </a:r>
            <a:r>
              <a:rPr lang="en-US" sz="2000" dirty="0" err="1"/>
              <a:t>kiện</a:t>
            </a:r>
            <a:r>
              <a:rPr lang="en-US" sz="2000" dirty="0"/>
              <a:t> </a:t>
            </a:r>
            <a:r>
              <a:rPr lang="en-US" sz="2000" dirty="0" err="1"/>
              <a:t>đối</a:t>
            </a:r>
            <a:r>
              <a:rPr lang="en-US" sz="2000" dirty="0"/>
              <a:t> </a:t>
            </a:r>
            <a:r>
              <a:rPr lang="en-US" sz="2000" dirty="0" err="1"/>
              <a:t>thoại</a:t>
            </a:r>
            <a:r>
              <a:rPr lang="en-US" sz="2000" dirty="0"/>
              <a:t> </a:t>
            </a:r>
            <a:r>
              <a:rPr lang="en-US" sz="2000" dirty="0" err="1"/>
              <a:t>hợp</a:t>
            </a:r>
            <a:r>
              <a:rPr lang="en-US" sz="2000" dirty="0"/>
              <a:t> </a:t>
            </a:r>
            <a:r>
              <a:rPr lang="en-US" sz="2000" dirty="0" err="1"/>
              <a:t>tác</a:t>
            </a:r>
            <a:r>
              <a:rPr lang="en-US" sz="2000" dirty="0"/>
              <a:t> </a:t>
            </a:r>
            <a:r>
              <a:rPr lang="en-US" sz="2000" dirty="0" err="1"/>
              <a:t>công</a:t>
            </a:r>
            <a:r>
              <a:rPr lang="en-US" sz="2000" dirty="0"/>
              <a:t> </a:t>
            </a:r>
            <a:r>
              <a:rPr lang="en-US" sz="2000" dirty="0" err="1"/>
              <a:t>tư</a:t>
            </a:r>
            <a:endParaRPr lang="en-US" sz="2000" dirty="0"/>
          </a:p>
          <a:p>
            <a:pPr marL="342900" indent="-342900" algn="l">
              <a:buFontTx/>
              <a:buChar char="-"/>
            </a:pPr>
            <a:r>
              <a:rPr lang="en-US" sz="2000" dirty="0" err="1"/>
              <a:t>Kết</a:t>
            </a:r>
            <a:r>
              <a:rPr lang="en-US" sz="2000" dirty="0"/>
              <a:t> </a:t>
            </a:r>
            <a:r>
              <a:rPr lang="en-US" sz="2000" dirty="0" err="1"/>
              <a:t>nạp</a:t>
            </a:r>
            <a:r>
              <a:rPr lang="en-US" sz="2000" dirty="0"/>
              <a:t> </a:t>
            </a:r>
            <a:r>
              <a:rPr lang="en-US" sz="2000" dirty="0" err="1"/>
              <a:t>thành</a:t>
            </a:r>
            <a:r>
              <a:rPr lang="en-US" sz="2000" dirty="0"/>
              <a:t> </a:t>
            </a:r>
            <a:r>
              <a:rPr lang="en-US" sz="2000" dirty="0" err="1"/>
              <a:t>viên</a:t>
            </a:r>
            <a:r>
              <a:rPr lang="en-US" sz="2000" dirty="0"/>
              <a:t> (</a:t>
            </a:r>
            <a:r>
              <a:rPr lang="en-US" sz="2000" dirty="0" err="1"/>
              <a:t>tập</a:t>
            </a:r>
            <a:r>
              <a:rPr lang="en-US" sz="2000" dirty="0"/>
              <a:t> </a:t>
            </a:r>
            <a:r>
              <a:rPr lang="en-US" sz="2000" dirty="0" err="1"/>
              <a:t>trung</a:t>
            </a:r>
            <a:r>
              <a:rPr lang="en-US" sz="2000" dirty="0"/>
              <a:t> </a:t>
            </a:r>
            <a:r>
              <a:rPr lang="en-US" sz="2000" dirty="0" err="1"/>
              <a:t>vào</a:t>
            </a:r>
            <a:r>
              <a:rPr lang="en-US" sz="2000" dirty="0"/>
              <a:t> </a:t>
            </a:r>
            <a:r>
              <a:rPr lang="en-US" sz="2000" dirty="0" err="1"/>
              <a:t>các</a:t>
            </a:r>
            <a:r>
              <a:rPr lang="en-US" sz="2000" dirty="0"/>
              <a:t> </a:t>
            </a:r>
            <a:r>
              <a:rPr lang="en-US" sz="2000" dirty="0" err="1"/>
              <a:t>doanh</a:t>
            </a:r>
            <a:r>
              <a:rPr lang="en-US" sz="2000" dirty="0"/>
              <a:t> </a:t>
            </a:r>
            <a:r>
              <a:rPr lang="en-US" sz="2000" dirty="0" err="1"/>
              <a:t>nghiệp</a:t>
            </a:r>
            <a:r>
              <a:rPr lang="en-US" sz="2000" dirty="0"/>
              <a:t> </a:t>
            </a:r>
            <a:r>
              <a:rPr lang="en-US" sz="2000" dirty="0" err="1"/>
              <a:t>trong</a:t>
            </a:r>
            <a:r>
              <a:rPr lang="en-US" sz="2000" dirty="0"/>
              <a:t> n</a:t>
            </a:r>
            <a:r>
              <a:rPr lang="vi-VN" sz="2000" dirty="0">
                <a:latin typeface="Calibri" panose="020F0502020204030204" pitchFamily="34" charset="0"/>
                <a:cs typeface="Calibri" panose="020F0502020204030204" pitchFamily="34" charset="0"/>
              </a:rPr>
              <a:t>ư</a:t>
            </a:r>
            <a:r>
              <a:rPr lang="en-US" sz="2000" dirty="0" err="1"/>
              <a:t>ớc</a:t>
            </a:r>
            <a:r>
              <a:rPr lang="en-US" sz="2000" dirty="0"/>
              <a:t>)</a:t>
            </a:r>
          </a:p>
          <a:p>
            <a:pPr marL="342900" indent="-342900" algn="l">
              <a:buFontTx/>
              <a:buChar char="-"/>
            </a:pPr>
            <a:r>
              <a:rPr lang="en-US" sz="2000" dirty="0" err="1"/>
              <a:t>Nghiên</a:t>
            </a:r>
            <a:r>
              <a:rPr lang="en-US" sz="2000" dirty="0"/>
              <a:t> </a:t>
            </a:r>
            <a:r>
              <a:rPr lang="en-US" sz="2000" dirty="0" err="1"/>
              <a:t>cứu</a:t>
            </a:r>
            <a:r>
              <a:rPr lang="en-US" sz="2000" dirty="0"/>
              <a:t> </a:t>
            </a:r>
            <a:r>
              <a:rPr lang="en-US" sz="2000" dirty="0" err="1"/>
              <a:t>thành</a:t>
            </a:r>
            <a:r>
              <a:rPr lang="en-US" sz="2000" dirty="0"/>
              <a:t>  </a:t>
            </a:r>
            <a:r>
              <a:rPr lang="en-US" sz="2000" dirty="0" err="1"/>
              <a:t>lập</a:t>
            </a:r>
            <a:r>
              <a:rPr lang="en-US" sz="2000" dirty="0"/>
              <a:t> </a:t>
            </a:r>
            <a:r>
              <a:rPr lang="en-US" sz="2000" dirty="0" err="1"/>
              <a:t>Nhóm</a:t>
            </a:r>
            <a:r>
              <a:rPr lang="en-US" sz="2000" dirty="0"/>
              <a:t> </a:t>
            </a:r>
            <a:r>
              <a:rPr lang="en-US" sz="2000" dirty="0" err="1"/>
              <a:t>công</a:t>
            </a:r>
            <a:r>
              <a:rPr lang="en-US" sz="2000" dirty="0"/>
              <a:t> </a:t>
            </a:r>
            <a:r>
              <a:rPr lang="en-US" sz="2000" dirty="0" err="1"/>
              <a:t>tác</a:t>
            </a:r>
            <a:r>
              <a:rPr lang="en-US" sz="2000" dirty="0"/>
              <a:t> </a:t>
            </a:r>
            <a:r>
              <a:rPr lang="en-US" sz="2000" dirty="0" err="1"/>
              <a:t>mới</a:t>
            </a:r>
            <a:r>
              <a:rPr lang="en-US" sz="2000" dirty="0"/>
              <a:t> (</a:t>
            </a:r>
            <a:r>
              <a:rPr lang="en-US" sz="2000" dirty="0" err="1"/>
              <a:t>nếu</a:t>
            </a:r>
            <a:r>
              <a:rPr lang="en-US" sz="2000" dirty="0"/>
              <a:t> </a:t>
            </a:r>
            <a:r>
              <a:rPr lang="en-US" sz="2000" dirty="0" err="1"/>
              <a:t>cần</a:t>
            </a:r>
            <a:r>
              <a:rPr lang="en-US" sz="2000" dirty="0"/>
              <a:t> </a:t>
            </a:r>
            <a:r>
              <a:rPr lang="en-US" sz="2000" dirty="0" err="1"/>
              <a:t>thiết</a:t>
            </a:r>
            <a:r>
              <a:rPr lang="en-US" sz="2000" dirty="0"/>
              <a:t> </a:t>
            </a:r>
            <a:r>
              <a:rPr lang="en-US" sz="2000" dirty="0" err="1"/>
              <a:t>dựa</a:t>
            </a:r>
            <a:r>
              <a:rPr lang="en-US" sz="2000" dirty="0"/>
              <a:t> </a:t>
            </a:r>
            <a:r>
              <a:rPr lang="en-US" sz="2000" dirty="0" err="1"/>
              <a:t>trên</a:t>
            </a:r>
            <a:r>
              <a:rPr lang="en-US" sz="2000" dirty="0"/>
              <a:t> </a:t>
            </a:r>
            <a:r>
              <a:rPr lang="en-US" sz="2000" dirty="0" err="1"/>
              <a:t>nhu</a:t>
            </a:r>
            <a:r>
              <a:rPr lang="en-US" sz="2000" dirty="0"/>
              <a:t> </a:t>
            </a:r>
            <a:r>
              <a:rPr lang="en-US" sz="2000" dirty="0" err="1"/>
              <a:t>cầu</a:t>
            </a:r>
            <a:r>
              <a:rPr lang="en-US" sz="2000" dirty="0"/>
              <a:t> </a:t>
            </a:r>
            <a:r>
              <a:rPr lang="en-US" sz="2000" dirty="0" err="1"/>
              <a:t>thực</a:t>
            </a:r>
            <a:r>
              <a:rPr lang="en-US" sz="2000" dirty="0"/>
              <a:t> </a:t>
            </a:r>
            <a:r>
              <a:rPr lang="en-US" sz="2000" dirty="0" err="1"/>
              <a:t>tiễn</a:t>
            </a:r>
            <a:r>
              <a:rPr lang="en-US" sz="2000" dirty="0"/>
              <a:t>) </a:t>
            </a:r>
          </a:p>
          <a:p>
            <a:pPr marL="342900" indent="-342900" algn="l">
              <a:buFontTx/>
              <a:buChar char="-"/>
            </a:pPr>
            <a:endParaRPr lang="en-US" sz="2000" dirty="0"/>
          </a:p>
          <a:p>
            <a:pPr algn="l"/>
            <a:endParaRPr lang="en-US" sz="2000" b="1" dirty="0"/>
          </a:p>
          <a:p>
            <a:pPr algn="l"/>
            <a:endParaRPr lang="en-US" sz="2000" dirty="0"/>
          </a:p>
          <a:p>
            <a:pPr marL="342900" indent="-342900" algn="l">
              <a:buFontTx/>
              <a:buChar char="-"/>
            </a:pPr>
            <a:endParaRPr lang="en-US" sz="2000" b="1" dirty="0"/>
          </a:p>
          <a:p>
            <a:pPr algn="l"/>
            <a:endParaRPr lang="en-US" sz="2000" dirty="0"/>
          </a:p>
          <a:p>
            <a:pPr algn="l"/>
            <a:endParaRPr lang="en-US" sz="2000" dirty="0"/>
          </a:p>
          <a:p>
            <a:pPr algn="l"/>
            <a:endParaRPr lang="en-US" sz="2000" dirty="0"/>
          </a:p>
          <a:p>
            <a:pPr algn="l"/>
            <a:endParaRPr lang="en-US" sz="2000" dirty="0"/>
          </a:p>
        </p:txBody>
      </p:sp>
      <p:pic>
        <p:nvPicPr>
          <p:cNvPr id="4" name="Picture 3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54C32267-B931-44C9-BAC0-0788CBCDED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68" y="164015"/>
            <a:ext cx="1531717" cy="606006"/>
          </a:xfrm>
          <a:prstGeom prst="rect">
            <a:avLst/>
          </a:prstGeom>
        </p:spPr>
      </p:pic>
      <p:sp>
        <p:nvSpPr>
          <p:cNvPr id="5" name="Text Box 10">
            <a:extLst>
              <a:ext uri="{FF2B5EF4-FFF2-40B4-BE49-F238E27FC236}">
                <a16:creationId xmlns:a16="http://schemas.microsoft.com/office/drawing/2014/main" id="{F90FB7F1-CA1E-49FC-AFDB-D49B2C1C1F13}"/>
              </a:ext>
            </a:extLst>
          </p:cNvPr>
          <p:cNvSpPr txBox="1">
            <a:spLocks noGrp="1" noChangeArrowheads="1"/>
          </p:cNvSpPr>
          <p:nvPr>
            <p:ph type="ctrTitle"/>
          </p:nvPr>
        </p:nvSpPr>
        <p:spPr bwMode="auto">
          <a:xfrm>
            <a:off x="2209801" y="282698"/>
            <a:ext cx="9144000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Geneva" pitchFamily="2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200" dirty="0" err="1">
                <a:solidFill>
                  <a:srgbClr val="FF0000"/>
                </a:solidFill>
              </a:rPr>
              <a:t>Kế</a:t>
            </a:r>
            <a:r>
              <a:rPr lang="en-US" altLang="en-US" sz="3200" dirty="0">
                <a:solidFill>
                  <a:srgbClr val="FF0000"/>
                </a:solidFill>
              </a:rPr>
              <a:t> </a:t>
            </a:r>
            <a:r>
              <a:rPr lang="en-US" altLang="en-US" sz="3200" dirty="0" err="1">
                <a:solidFill>
                  <a:srgbClr val="FF0000"/>
                </a:solidFill>
              </a:rPr>
              <a:t>hoạch</a:t>
            </a:r>
            <a:r>
              <a:rPr lang="en-US" altLang="en-US" sz="3200" dirty="0">
                <a:solidFill>
                  <a:srgbClr val="FF0000"/>
                </a:solidFill>
              </a:rPr>
              <a:t> </a:t>
            </a:r>
            <a:r>
              <a:rPr lang="en-US" altLang="en-US" sz="3200" dirty="0" err="1">
                <a:solidFill>
                  <a:srgbClr val="FF0000"/>
                </a:solidFill>
              </a:rPr>
              <a:t>hoạt</a:t>
            </a:r>
            <a:r>
              <a:rPr lang="en-US" altLang="en-US" sz="3200" dirty="0">
                <a:solidFill>
                  <a:srgbClr val="FF0000"/>
                </a:solidFill>
              </a:rPr>
              <a:t> </a:t>
            </a:r>
            <a:r>
              <a:rPr lang="en-US" altLang="en-US" sz="3200" dirty="0" err="1">
                <a:solidFill>
                  <a:srgbClr val="FF0000"/>
                </a:solidFill>
              </a:rPr>
              <a:t>động</a:t>
            </a:r>
            <a:r>
              <a:rPr lang="en-US" altLang="en-US" sz="3200" dirty="0">
                <a:solidFill>
                  <a:srgbClr val="FF0000"/>
                </a:solidFill>
              </a:rPr>
              <a:t> PSAV </a:t>
            </a:r>
            <a:r>
              <a:rPr lang="en-US" altLang="en-US" sz="3200" dirty="0" err="1">
                <a:solidFill>
                  <a:srgbClr val="FF0000"/>
                </a:solidFill>
              </a:rPr>
              <a:t>năm</a:t>
            </a:r>
            <a:r>
              <a:rPr lang="en-US" altLang="en-US" sz="3200" dirty="0">
                <a:solidFill>
                  <a:srgbClr val="FF0000"/>
                </a:solidFill>
              </a:rPr>
              <a:t> 2019</a:t>
            </a:r>
          </a:p>
        </p:txBody>
      </p:sp>
    </p:spTree>
    <p:extLst>
      <p:ext uri="{BB962C8B-B14F-4D97-AF65-F5344CB8AC3E}">
        <p14:creationId xmlns:p14="http://schemas.microsoft.com/office/powerpoint/2010/main" val="39260856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A51A160-CFA9-4A99-8D26-A79F2B31A4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673" y="1708195"/>
            <a:ext cx="9460598" cy="4179258"/>
          </a:xfrm>
        </p:spPr>
        <p:txBody>
          <a:bodyPr>
            <a:no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Chia </a:t>
            </a:r>
            <a:r>
              <a:rPr lang="en-US" dirty="0" err="1"/>
              <a:t>sẻ</a:t>
            </a:r>
            <a:r>
              <a:rPr lang="en-US" dirty="0"/>
              <a:t> </a:t>
            </a:r>
            <a:r>
              <a:rPr lang="en-US" dirty="0" err="1"/>
              <a:t>Kế</a:t>
            </a:r>
            <a:r>
              <a:rPr lang="en-US" dirty="0"/>
              <a:t> </a:t>
            </a:r>
            <a:r>
              <a:rPr lang="en-US" dirty="0" err="1"/>
              <a:t>hoạch</a:t>
            </a:r>
            <a:r>
              <a:rPr lang="en-US" dirty="0"/>
              <a:t> </a:t>
            </a:r>
            <a:r>
              <a:rPr lang="en-US" dirty="0" err="1"/>
              <a:t>hoạt</a:t>
            </a:r>
            <a:r>
              <a:rPr lang="en-US" dirty="0"/>
              <a:t> </a:t>
            </a:r>
            <a:r>
              <a:rPr lang="en-US" dirty="0" err="1"/>
              <a:t>động</a:t>
            </a:r>
            <a:r>
              <a:rPr lang="en-US" dirty="0"/>
              <a:t>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Nhóm</a:t>
            </a:r>
            <a:r>
              <a:rPr lang="en-US" dirty="0"/>
              <a:t> </a:t>
            </a:r>
            <a:r>
              <a:rPr lang="en-US" dirty="0" err="1"/>
              <a:t>công</a:t>
            </a:r>
            <a:r>
              <a:rPr lang="en-US" dirty="0"/>
              <a:t> </a:t>
            </a:r>
            <a:r>
              <a:rPr lang="en-US" dirty="0" err="1"/>
              <a:t>tác</a:t>
            </a:r>
            <a:r>
              <a:rPr lang="en-US" dirty="0"/>
              <a:t> </a:t>
            </a:r>
            <a:r>
              <a:rPr lang="en-US" dirty="0" err="1"/>
              <a:t>trong</a:t>
            </a:r>
            <a:r>
              <a:rPr lang="en-US" dirty="0"/>
              <a:t> </a:t>
            </a:r>
            <a:r>
              <a:rPr lang="en-US" dirty="0" err="1"/>
              <a:t>năm</a:t>
            </a:r>
            <a:r>
              <a:rPr lang="en-US" dirty="0"/>
              <a:t> 2019 – 2020 </a:t>
            </a:r>
            <a:r>
              <a:rPr lang="en-US" dirty="0" err="1"/>
              <a:t>sớm</a:t>
            </a:r>
            <a:r>
              <a:rPr lang="en-US" dirty="0"/>
              <a:t> </a:t>
            </a:r>
            <a:r>
              <a:rPr lang="en-US" dirty="0" err="1"/>
              <a:t>nhất</a:t>
            </a:r>
            <a:r>
              <a:rPr lang="en-US" dirty="0"/>
              <a:t> </a:t>
            </a:r>
            <a:r>
              <a:rPr lang="en-US" dirty="0" err="1"/>
              <a:t>có</a:t>
            </a:r>
            <a:r>
              <a:rPr lang="en-US" dirty="0"/>
              <a:t> </a:t>
            </a:r>
            <a:r>
              <a:rPr lang="en-US" dirty="0" err="1"/>
              <a:t>thể</a:t>
            </a:r>
            <a:r>
              <a:rPr lang="en-US" dirty="0"/>
              <a:t>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err="1"/>
              <a:t>Hỗ</a:t>
            </a:r>
            <a:r>
              <a:rPr lang="en-US" dirty="0"/>
              <a:t> </a:t>
            </a:r>
            <a:r>
              <a:rPr lang="en-US" dirty="0" err="1"/>
              <a:t>trợ</a:t>
            </a:r>
            <a:r>
              <a:rPr lang="en-US" dirty="0"/>
              <a:t> </a:t>
            </a:r>
            <a:r>
              <a:rPr lang="en-US" dirty="0" err="1"/>
              <a:t>xây</a:t>
            </a:r>
            <a:r>
              <a:rPr lang="en-US" dirty="0"/>
              <a:t> </a:t>
            </a:r>
            <a:r>
              <a:rPr lang="en-US" dirty="0" err="1"/>
              <a:t>dựng</a:t>
            </a:r>
            <a:r>
              <a:rPr lang="en-US" dirty="0"/>
              <a:t> </a:t>
            </a:r>
            <a:r>
              <a:rPr lang="en-US" dirty="0" err="1"/>
              <a:t>chiến</a:t>
            </a:r>
            <a:r>
              <a:rPr lang="en-US" dirty="0"/>
              <a:t> </a:t>
            </a:r>
            <a:r>
              <a:rPr lang="en-US" dirty="0" err="1"/>
              <a:t>lược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Kế</a:t>
            </a:r>
            <a:r>
              <a:rPr lang="en-US" dirty="0"/>
              <a:t> </a:t>
            </a:r>
            <a:r>
              <a:rPr lang="en-US" dirty="0" err="1"/>
              <a:t>hoạch</a:t>
            </a:r>
            <a:r>
              <a:rPr lang="en-US" dirty="0"/>
              <a:t> </a:t>
            </a:r>
            <a:r>
              <a:rPr lang="en-US" dirty="0" err="1"/>
              <a:t>hoạt</a:t>
            </a:r>
            <a:r>
              <a:rPr lang="en-US" dirty="0"/>
              <a:t> </a:t>
            </a:r>
            <a:r>
              <a:rPr lang="en-US" dirty="0" err="1"/>
              <a:t>động</a:t>
            </a:r>
            <a:r>
              <a:rPr lang="en-US" dirty="0"/>
              <a:t> </a:t>
            </a:r>
            <a:r>
              <a:rPr lang="en-US" dirty="0" err="1"/>
              <a:t>của</a:t>
            </a:r>
            <a:r>
              <a:rPr lang="en-US" dirty="0"/>
              <a:t> PSAV </a:t>
            </a:r>
            <a:r>
              <a:rPr lang="en-US" dirty="0" err="1"/>
              <a:t>trong</a:t>
            </a:r>
            <a:r>
              <a:rPr lang="en-US" dirty="0"/>
              <a:t> </a:t>
            </a:r>
            <a:r>
              <a:rPr lang="en-US" dirty="0" err="1"/>
              <a:t>năm</a:t>
            </a:r>
            <a:r>
              <a:rPr lang="en-US" dirty="0"/>
              <a:t> 2019-2020;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tầm</a:t>
            </a:r>
            <a:r>
              <a:rPr lang="en-US" dirty="0"/>
              <a:t> </a:t>
            </a:r>
            <a:r>
              <a:rPr lang="en-US" dirty="0" err="1"/>
              <a:t>nhìn</a:t>
            </a:r>
            <a:r>
              <a:rPr lang="en-US" dirty="0"/>
              <a:t> </a:t>
            </a:r>
            <a:r>
              <a:rPr lang="en-US" dirty="0" err="1"/>
              <a:t>tới</a:t>
            </a:r>
            <a:r>
              <a:rPr lang="en-US" dirty="0"/>
              <a:t> </a:t>
            </a:r>
            <a:r>
              <a:rPr lang="en-US" dirty="0" err="1"/>
              <a:t>năm</a:t>
            </a:r>
            <a:r>
              <a:rPr lang="en-US" dirty="0"/>
              <a:t> 2025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err="1"/>
              <a:t>Hỗ</a:t>
            </a:r>
            <a:r>
              <a:rPr lang="en-US" dirty="0"/>
              <a:t> </a:t>
            </a:r>
            <a:r>
              <a:rPr lang="en-US" dirty="0" err="1"/>
              <a:t>trợ</a:t>
            </a:r>
            <a:r>
              <a:rPr lang="en-US" dirty="0"/>
              <a:t> </a:t>
            </a:r>
            <a:r>
              <a:rPr lang="en-US" dirty="0" err="1"/>
              <a:t>rà</a:t>
            </a:r>
            <a:r>
              <a:rPr lang="en-US" dirty="0"/>
              <a:t> </a:t>
            </a:r>
            <a:r>
              <a:rPr lang="en-US" dirty="0" err="1"/>
              <a:t>soát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tái</a:t>
            </a:r>
            <a:r>
              <a:rPr lang="en-US" dirty="0"/>
              <a:t> </a:t>
            </a:r>
            <a:r>
              <a:rPr lang="en-US" dirty="0" err="1"/>
              <a:t>cơ</a:t>
            </a:r>
            <a:r>
              <a:rPr lang="en-US" dirty="0"/>
              <a:t> </a:t>
            </a:r>
            <a:r>
              <a:rPr lang="en-US" dirty="0" err="1"/>
              <a:t>cấu</a:t>
            </a:r>
            <a:r>
              <a:rPr lang="en-US" dirty="0"/>
              <a:t> </a:t>
            </a:r>
            <a:r>
              <a:rPr lang="en-US" dirty="0" err="1"/>
              <a:t>thành</a:t>
            </a:r>
            <a:r>
              <a:rPr lang="en-US" dirty="0"/>
              <a:t> </a:t>
            </a:r>
            <a:r>
              <a:rPr lang="en-US" dirty="0" err="1"/>
              <a:t>viên</a:t>
            </a:r>
            <a:r>
              <a:rPr lang="en-US" dirty="0"/>
              <a:t> </a:t>
            </a:r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Nhóm</a:t>
            </a:r>
            <a:r>
              <a:rPr lang="en-US" dirty="0"/>
              <a:t> </a:t>
            </a:r>
            <a:r>
              <a:rPr lang="en-US" dirty="0" err="1"/>
              <a:t>công</a:t>
            </a:r>
            <a:r>
              <a:rPr lang="en-US" dirty="0"/>
              <a:t> </a:t>
            </a:r>
            <a:r>
              <a:rPr lang="en-US" dirty="0" err="1"/>
              <a:t>tác</a:t>
            </a:r>
            <a:endParaRPr lang="en-US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err="1"/>
              <a:t>Tham</a:t>
            </a:r>
            <a:r>
              <a:rPr lang="en-US" dirty="0"/>
              <a:t> </a:t>
            </a:r>
            <a:r>
              <a:rPr lang="en-US" dirty="0" err="1"/>
              <a:t>dự</a:t>
            </a:r>
            <a:r>
              <a:rPr lang="en-US" dirty="0"/>
              <a:t> </a:t>
            </a:r>
            <a:r>
              <a:rPr lang="en-US" dirty="0" err="1"/>
              <a:t>sự</a:t>
            </a:r>
            <a:r>
              <a:rPr lang="en-US" dirty="0"/>
              <a:t> </a:t>
            </a:r>
            <a:r>
              <a:rPr lang="en-US" dirty="0" err="1"/>
              <a:t>kiện</a:t>
            </a:r>
            <a:r>
              <a:rPr lang="en-US" dirty="0"/>
              <a:t> </a:t>
            </a:r>
            <a:r>
              <a:rPr lang="en-US" dirty="0" err="1"/>
              <a:t>đối</a:t>
            </a:r>
            <a:r>
              <a:rPr lang="en-US" dirty="0"/>
              <a:t> </a:t>
            </a:r>
            <a:r>
              <a:rPr lang="en-US" dirty="0" err="1"/>
              <a:t>thoại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hội</a:t>
            </a:r>
            <a:r>
              <a:rPr lang="en-US" dirty="0"/>
              <a:t> </a:t>
            </a:r>
            <a:r>
              <a:rPr lang="en-US" dirty="0" err="1"/>
              <a:t>thảo</a:t>
            </a:r>
            <a:r>
              <a:rPr lang="en-US" dirty="0"/>
              <a:t> </a:t>
            </a:r>
            <a:r>
              <a:rPr lang="en-US" dirty="0" err="1"/>
              <a:t>của</a:t>
            </a:r>
            <a:r>
              <a:rPr lang="en-US" dirty="0"/>
              <a:t> PSAV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err="1"/>
              <a:t>Kêu</a:t>
            </a:r>
            <a:r>
              <a:rPr lang="en-US" dirty="0"/>
              <a:t> </a:t>
            </a:r>
            <a:r>
              <a:rPr lang="en-US" dirty="0" err="1"/>
              <a:t>gọi</a:t>
            </a:r>
            <a:r>
              <a:rPr lang="en-US" dirty="0"/>
              <a:t> </a:t>
            </a:r>
            <a:r>
              <a:rPr lang="en-US" dirty="0" err="1"/>
              <a:t>thêm</a:t>
            </a:r>
            <a:r>
              <a:rPr lang="en-US" dirty="0"/>
              <a:t> </a:t>
            </a:r>
            <a:r>
              <a:rPr lang="en-US" dirty="0" err="1"/>
              <a:t>nhà</a:t>
            </a:r>
            <a:r>
              <a:rPr lang="en-US" dirty="0"/>
              <a:t> </a:t>
            </a:r>
            <a:r>
              <a:rPr lang="en-US" dirty="0" err="1"/>
              <a:t>tài</a:t>
            </a:r>
            <a:r>
              <a:rPr lang="en-US" dirty="0"/>
              <a:t> </a:t>
            </a:r>
            <a:r>
              <a:rPr lang="en-US" dirty="0" err="1"/>
              <a:t>trợ</a:t>
            </a:r>
            <a:endParaRPr lang="en-US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err="1"/>
              <a:t>Hỗ</a:t>
            </a:r>
            <a:r>
              <a:rPr lang="en-US" dirty="0"/>
              <a:t> </a:t>
            </a:r>
            <a:r>
              <a:rPr lang="en-US" dirty="0" err="1"/>
              <a:t>trợ</a:t>
            </a:r>
            <a:r>
              <a:rPr lang="en-US" dirty="0"/>
              <a:t> </a:t>
            </a:r>
            <a:r>
              <a:rPr lang="en-US" dirty="0" err="1"/>
              <a:t>thu</a:t>
            </a:r>
            <a:r>
              <a:rPr lang="en-US" dirty="0"/>
              <a:t> </a:t>
            </a:r>
            <a:r>
              <a:rPr lang="en-US" dirty="0" err="1"/>
              <a:t>đóng</a:t>
            </a:r>
            <a:r>
              <a:rPr lang="en-US" dirty="0"/>
              <a:t> </a:t>
            </a:r>
            <a:r>
              <a:rPr lang="en-US" dirty="0" err="1"/>
              <a:t>góp</a:t>
            </a:r>
            <a:r>
              <a:rPr lang="en-US" dirty="0"/>
              <a:t> </a:t>
            </a:r>
            <a:r>
              <a:rPr lang="en-US" dirty="0" err="1"/>
              <a:t>thành</a:t>
            </a:r>
            <a:r>
              <a:rPr lang="en-US" dirty="0"/>
              <a:t> </a:t>
            </a:r>
            <a:r>
              <a:rPr lang="en-US" dirty="0" err="1"/>
              <a:t>viên</a:t>
            </a:r>
            <a:r>
              <a:rPr lang="en-US" dirty="0"/>
              <a:t> </a:t>
            </a:r>
            <a:r>
              <a:rPr lang="en-US" dirty="0" err="1"/>
              <a:t>theo</a:t>
            </a:r>
            <a:r>
              <a:rPr lang="en-US" dirty="0"/>
              <a:t> </a:t>
            </a:r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Nhóm</a:t>
            </a:r>
            <a:r>
              <a:rPr lang="en-US" dirty="0"/>
              <a:t> </a:t>
            </a:r>
            <a:r>
              <a:rPr lang="en-US" dirty="0" err="1"/>
              <a:t>công</a:t>
            </a:r>
            <a:r>
              <a:rPr lang="en-US" dirty="0"/>
              <a:t> </a:t>
            </a:r>
            <a:r>
              <a:rPr lang="en-US" dirty="0" err="1"/>
              <a:t>tác</a:t>
            </a:r>
            <a:r>
              <a:rPr lang="en-US" dirty="0"/>
              <a:t> </a:t>
            </a:r>
            <a:r>
              <a:rPr lang="en-US" dirty="0" err="1"/>
              <a:t>phụ</a:t>
            </a:r>
            <a:r>
              <a:rPr lang="en-US" dirty="0"/>
              <a:t> </a:t>
            </a:r>
            <a:r>
              <a:rPr lang="en-US" dirty="0" err="1"/>
              <a:t>trách</a:t>
            </a:r>
            <a:r>
              <a:rPr lang="en-US" dirty="0"/>
              <a:t> (</a:t>
            </a:r>
            <a:r>
              <a:rPr lang="en-US" dirty="0" err="1"/>
              <a:t>nếu</a:t>
            </a:r>
            <a:r>
              <a:rPr lang="en-US" dirty="0"/>
              <a:t> </a:t>
            </a:r>
            <a:r>
              <a:rPr lang="en-US" dirty="0" err="1"/>
              <a:t>có</a:t>
            </a:r>
            <a:r>
              <a:rPr lang="en-US" dirty="0"/>
              <a:t> </a:t>
            </a:r>
            <a:r>
              <a:rPr lang="en-US" dirty="0" err="1"/>
              <a:t>thể</a:t>
            </a:r>
            <a:r>
              <a:rPr lang="en-US" dirty="0"/>
              <a:t>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err="1"/>
              <a:t>Hỗ</a:t>
            </a:r>
            <a:r>
              <a:rPr lang="en-US" dirty="0"/>
              <a:t> </a:t>
            </a:r>
            <a:r>
              <a:rPr lang="en-US" dirty="0" err="1"/>
              <a:t>trợ</a:t>
            </a:r>
            <a:r>
              <a:rPr lang="en-US" dirty="0"/>
              <a:t> </a:t>
            </a:r>
            <a:r>
              <a:rPr lang="en-US" dirty="0" err="1"/>
              <a:t>hoạt</a:t>
            </a:r>
            <a:r>
              <a:rPr lang="en-US" dirty="0"/>
              <a:t> </a:t>
            </a:r>
            <a:r>
              <a:rPr lang="en-US" dirty="0" err="1"/>
              <a:t>động</a:t>
            </a:r>
            <a:r>
              <a:rPr lang="en-US" dirty="0"/>
              <a:t> </a:t>
            </a:r>
            <a:r>
              <a:rPr lang="en-US" dirty="0" err="1"/>
              <a:t>truyền</a:t>
            </a:r>
            <a:r>
              <a:rPr lang="en-US" dirty="0"/>
              <a:t> </a:t>
            </a:r>
            <a:r>
              <a:rPr lang="en-US" dirty="0" err="1"/>
              <a:t>thông</a:t>
            </a:r>
            <a:r>
              <a:rPr lang="en-US" dirty="0"/>
              <a:t> </a:t>
            </a:r>
            <a:r>
              <a:rPr lang="en-US" dirty="0" err="1"/>
              <a:t>của</a:t>
            </a:r>
            <a:r>
              <a:rPr lang="en-US" dirty="0"/>
              <a:t> PSAV</a:t>
            </a:r>
          </a:p>
          <a:p>
            <a:pPr marL="342900" indent="-342900" algn="l">
              <a:buFontTx/>
              <a:buChar char="-"/>
            </a:pPr>
            <a:endParaRPr lang="en-US" dirty="0"/>
          </a:p>
          <a:p>
            <a:pPr algn="l"/>
            <a:endParaRPr lang="en-US" b="1" dirty="0"/>
          </a:p>
          <a:p>
            <a:pPr algn="l"/>
            <a:endParaRPr lang="en-US" dirty="0"/>
          </a:p>
          <a:p>
            <a:pPr marL="342900" indent="-342900" algn="l">
              <a:buFontTx/>
              <a:buChar char="-"/>
            </a:pPr>
            <a:endParaRPr lang="en-US" b="1" dirty="0"/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</p:txBody>
      </p:sp>
      <p:pic>
        <p:nvPicPr>
          <p:cNvPr id="4" name="Picture 3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54C32267-B931-44C9-BAC0-0788CBCDED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68" y="164015"/>
            <a:ext cx="1531717" cy="606006"/>
          </a:xfrm>
          <a:prstGeom prst="rect">
            <a:avLst/>
          </a:prstGeom>
        </p:spPr>
      </p:pic>
      <p:sp>
        <p:nvSpPr>
          <p:cNvPr id="5" name="Text Box 10">
            <a:extLst>
              <a:ext uri="{FF2B5EF4-FFF2-40B4-BE49-F238E27FC236}">
                <a16:creationId xmlns:a16="http://schemas.microsoft.com/office/drawing/2014/main" id="{F90FB7F1-CA1E-49FC-AFDB-D49B2C1C1F13}"/>
              </a:ext>
            </a:extLst>
          </p:cNvPr>
          <p:cNvSpPr txBox="1">
            <a:spLocks noGrp="1" noChangeArrowheads="1"/>
          </p:cNvSpPr>
          <p:nvPr>
            <p:ph type="ctrTitle"/>
          </p:nvPr>
        </p:nvSpPr>
        <p:spPr bwMode="auto">
          <a:xfrm>
            <a:off x="1644385" y="435016"/>
            <a:ext cx="9144000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Geneva" pitchFamily="2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200" dirty="0" err="1">
                <a:solidFill>
                  <a:srgbClr val="FF0000"/>
                </a:solidFill>
              </a:rPr>
              <a:t>Kiến</a:t>
            </a:r>
            <a:r>
              <a:rPr lang="en-US" altLang="en-US" sz="3200" dirty="0">
                <a:solidFill>
                  <a:srgbClr val="FF0000"/>
                </a:solidFill>
              </a:rPr>
              <a:t> </a:t>
            </a:r>
            <a:r>
              <a:rPr lang="en-US" altLang="en-US" sz="3200" dirty="0" err="1">
                <a:solidFill>
                  <a:srgbClr val="FF0000"/>
                </a:solidFill>
              </a:rPr>
              <a:t>nghị</a:t>
            </a:r>
            <a:endParaRPr lang="en-US" alt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01723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1051</Words>
  <Application>Microsoft Office PowerPoint</Application>
  <PresentationFormat>Widescreen</PresentationFormat>
  <Paragraphs>108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Office Theme</vt:lpstr>
      <vt:lpstr>Tổng quan tình hình hoạt động PSAV năm 2018 </vt:lpstr>
      <vt:lpstr>Tổng quan tình hình hoạt động PSAV năm 2018 </vt:lpstr>
      <vt:lpstr>Tổng quan tình hình hoạt động PSAV năm 2018 </vt:lpstr>
      <vt:lpstr>PowerPoint Presentation</vt:lpstr>
      <vt:lpstr>Kế hoạch hoạt động PSAV năm 2019</vt:lpstr>
      <vt:lpstr>Kiến nghị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PSAV Overview in 2018</dc:title>
  <dc:creator>Nguyen Chi Hieu</dc:creator>
  <cp:lastModifiedBy>giang vu</cp:lastModifiedBy>
  <cp:revision>64</cp:revision>
  <dcterms:created xsi:type="dcterms:W3CDTF">2018-12-01T15:48:14Z</dcterms:created>
  <dcterms:modified xsi:type="dcterms:W3CDTF">2019-02-20T02:05:00Z</dcterms:modified>
</cp:coreProperties>
</file>